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DB5DD-3D4F-4E42-8256-F68F55FB8754}" type="datetimeFigureOut">
              <a:rPr lang="tr-TR" smtClean="0"/>
              <a:t>4.1.2016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79DE-6D0F-484C-A61D-D2FBE9F7F0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9283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DB5DD-3D4F-4E42-8256-F68F55FB8754}" type="datetimeFigureOut">
              <a:rPr lang="tr-TR" smtClean="0"/>
              <a:t>4.1.2016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79DE-6D0F-484C-A61D-D2FBE9F7F0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3100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DB5DD-3D4F-4E42-8256-F68F55FB8754}" type="datetimeFigureOut">
              <a:rPr lang="tr-TR" smtClean="0"/>
              <a:t>4.1.2016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79DE-6D0F-484C-A61D-D2FBE9F7F0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3397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DB5DD-3D4F-4E42-8256-F68F55FB8754}" type="datetimeFigureOut">
              <a:rPr lang="tr-TR" smtClean="0"/>
              <a:t>4.1.2016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79DE-6D0F-484C-A61D-D2FBE9F7F0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87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DB5DD-3D4F-4E42-8256-F68F55FB8754}" type="datetimeFigureOut">
              <a:rPr lang="tr-TR" smtClean="0"/>
              <a:t>4.1.2016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79DE-6D0F-484C-A61D-D2FBE9F7F0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9505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DB5DD-3D4F-4E42-8256-F68F55FB8754}" type="datetimeFigureOut">
              <a:rPr lang="tr-TR" smtClean="0"/>
              <a:t>4.1.2016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79DE-6D0F-484C-A61D-D2FBE9F7F0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5236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DB5DD-3D4F-4E42-8256-F68F55FB8754}" type="datetimeFigureOut">
              <a:rPr lang="tr-TR" smtClean="0"/>
              <a:t>4.1.2016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79DE-6D0F-484C-A61D-D2FBE9F7F0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0791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DB5DD-3D4F-4E42-8256-F68F55FB8754}" type="datetimeFigureOut">
              <a:rPr lang="tr-TR" smtClean="0"/>
              <a:t>4.1.2016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79DE-6D0F-484C-A61D-D2FBE9F7F0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7554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DB5DD-3D4F-4E42-8256-F68F55FB8754}" type="datetimeFigureOut">
              <a:rPr lang="tr-TR" smtClean="0"/>
              <a:t>4.1.2016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79DE-6D0F-484C-A61D-D2FBE9F7F0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4285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DB5DD-3D4F-4E42-8256-F68F55FB8754}" type="datetimeFigureOut">
              <a:rPr lang="tr-TR" smtClean="0"/>
              <a:t>4.1.2016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79DE-6D0F-484C-A61D-D2FBE9F7F0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7669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DB5DD-3D4F-4E42-8256-F68F55FB8754}" type="datetimeFigureOut">
              <a:rPr lang="tr-TR" smtClean="0"/>
              <a:t>4.1.2016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79DE-6D0F-484C-A61D-D2FBE9F7F0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690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DB5DD-3D4F-4E42-8256-F68F55FB8754}" type="datetimeFigureOut">
              <a:rPr lang="tr-TR" smtClean="0"/>
              <a:t>4.1.2016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579DE-6D0F-484C-A61D-D2FBE9F7F0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7337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ynur.gunay@yok.gov.tr" TargetMode="External"/><Relationship Id="rId7" Type="http://schemas.openxmlformats.org/officeDocument/2006/relationships/hyperlink" Target="http://ozgecmis.yok.gov.tr/documents/tesvik2016.rar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hyperlink" Target="mailto:mustafa@yok.gov.tr" TargetMode="External"/><Relationship Id="rId4" Type="http://schemas.openxmlformats.org/officeDocument/2006/relationships/hyperlink" Target="mailto:emre.ceviz@yok.gov.tr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aynur.gunay@yok.gov.tr" TargetMode="External"/><Relationship Id="rId7" Type="http://schemas.openxmlformats.org/officeDocument/2006/relationships/hyperlink" Target="http://ozgecmis.yok.gov.tr/documents/tesvik2016.rar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hyperlink" Target="mailto:mustafa@yok.gov.tr" TargetMode="External"/><Relationship Id="rId4" Type="http://schemas.openxmlformats.org/officeDocument/2006/relationships/hyperlink" Target="mailto:emre.ceviz@yok.gov.t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smigazete.gov.tr/eskiler/2015/12/20151218-4.pd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418122" y="188595"/>
            <a:ext cx="9144000" cy="2387600"/>
          </a:xfrm>
        </p:spPr>
        <p:txBody>
          <a:bodyPr>
            <a:normAutofit/>
          </a:bodyPr>
          <a:lstStyle/>
          <a:p>
            <a:r>
              <a:rPr lang="tr-TR" sz="4800" dirty="0" smtClean="0"/>
              <a:t>Yükseköğretim Kurulu</a:t>
            </a:r>
            <a:br>
              <a:rPr lang="tr-TR" sz="4800" dirty="0" smtClean="0"/>
            </a:br>
            <a:r>
              <a:rPr lang="tr-TR" sz="2800" dirty="0" smtClean="0">
                <a:solidFill>
                  <a:schemeClr val="bg1">
                    <a:lumMod val="65000"/>
                  </a:schemeClr>
                </a:solidFill>
              </a:rPr>
              <a:t>Bilgi İşlem Daire Başkanlığı</a:t>
            </a:r>
            <a:endParaRPr lang="tr-TR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56110" y="4049094"/>
            <a:ext cx="4251158" cy="1655762"/>
          </a:xfrm>
        </p:spPr>
        <p:txBody>
          <a:bodyPr>
            <a:noAutofit/>
          </a:bodyPr>
          <a:lstStyle/>
          <a:p>
            <a:pPr algn="l"/>
            <a:r>
              <a:rPr lang="tr-TR" sz="1600" dirty="0" smtClean="0">
                <a:solidFill>
                  <a:schemeClr val="bg1">
                    <a:lumMod val="65000"/>
                  </a:schemeClr>
                </a:solidFill>
              </a:rPr>
              <a:t>Bilişim Uzmanı</a:t>
            </a:r>
            <a:r>
              <a:rPr lang="tr-TR" sz="1600" dirty="0" smtClean="0"/>
              <a:t/>
            </a:r>
            <a:br>
              <a:rPr lang="tr-TR" sz="1600" dirty="0" smtClean="0"/>
            </a:br>
            <a:r>
              <a:rPr lang="tr-TR" sz="1600" dirty="0" smtClean="0"/>
              <a:t>Aynur GÜNAY: </a:t>
            </a:r>
            <a:r>
              <a:rPr lang="tr-TR" sz="1600" dirty="0" smtClean="0">
                <a:hlinkClick r:id="rId3"/>
              </a:rPr>
              <a:t>aynur.gunay@yok.gov.tr</a:t>
            </a:r>
            <a:endParaRPr lang="tr-TR" sz="1600" dirty="0" smtClean="0"/>
          </a:p>
          <a:p>
            <a:pPr algn="l"/>
            <a:r>
              <a:rPr lang="tr-TR" sz="1600" dirty="0" smtClean="0">
                <a:solidFill>
                  <a:schemeClr val="bg1">
                    <a:lumMod val="65000"/>
                  </a:schemeClr>
                </a:solidFill>
              </a:rPr>
              <a:t>Bilişim Uzmanı</a:t>
            </a:r>
            <a:r>
              <a:rPr lang="tr-TR" sz="1600" dirty="0" smtClean="0"/>
              <a:t/>
            </a:r>
            <a:br>
              <a:rPr lang="tr-TR" sz="1600" dirty="0" smtClean="0"/>
            </a:br>
            <a:r>
              <a:rPr lang="tr-TR" sz="1600" dirty="0" smtClean="0"/>
              <a:t>Emre CEVİZ : </a:t>
            </a:r>
            <a:r>
              <a:rPr lang="tr-TR" sz="1600" dirty="0" smtClean="0">
                <a:hlinkClick r:id="rId4"/>
              </a:rPr>
              <a:t>emre.ceviz@yok.gov.tr</a:t>
            </a:r>
            <a:r>
              <a:rPr lang="tr-TR" sz="1600" dirty="0" smtClean="0"/>
              <a:t> </a:t>
            </a:r>
          </a:p>
          <a:p>
            <a:pPr algn="l"/>
            <a:r>
              <a:rPr lang="tr-TR" sz="1600" dirty="0" smtClean="0">
                <a:solidFill>
                  <a:schemeClr val="bg1">
                    <a:lumMod val="65000"/>
                  </a:schemeClr>
                </a:solidFill>
              </a:rPr>
              <a:t>Akademik Uzman </a:t>
            </a:r>
            <a:r>
              <a:rPr lang="tr-TR" sz="1600" dirty="0" smtClean="0"/>
              <a:t/>
            </a:r>
            <a:br>
              <a:rPr lang="tr-TR" sz="1600" dirty="0" smtClean="0"/>
            </a:br>
            <a:r>
              <a:rPr lang="tr-TR" sz="1600" dirty="0" smtClean="0"/>
              <a:t>Mustafa IŞIK: </a:t>
            </a:r>
            <a:r>
              <a:rPr lang="tr-TR" sz="1600" dirty="0" smtClean="0">
                <a:hlinkClick r:id="rId5"/>
              </a:rPr>
              <a:t>mustafa@yok.gov.tr</a:t>
            </a:r>
            <a:endParaRPr lang="tr-TR" sz="1600" dirty="0" smtClean="0"/>
          </a:p>
          <a:p>
            <a:pPr algn="l"/>
            <a:endParaRPr lang="tr-TR" sz="1600" dirty="0" smtClean="0"/>
          </a:p>
          <a:p>
            <a:pPr algn="l"/>
            <a:endParaRPr lang="tr-TR" sz="1600" dirty="0"/>
          </a:p>
          <a:p>
            <a:pPr algn="l"/>
            <a:endParaRPr lang="tr-TR" sz="1200" dirty="0" smtClean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662" y="403715"/>
            <a:ext cx="1930159" cy="965079"/>
          </a:xfrm>
          <a:prstGeom prst="rect">
            <a:avLst/>
          </a:prstGeom>
        </p:spPr>
      </p:pic>
      <p:sp>
        <p:nvSpPr>
          <p:cNvPr id="9" name="Alt Başlık 2"/>
          <p:cNvSpPr txBox="1">
            <a:spLocks/>
          </p:cNvSpPr>
          <p:nvPr/>
        </p:nvSpPr>
        <p:spPr>
          <a:xfrm>
            <a:off x="6458552" y="4049094"/>
            <a:ext cx="4793381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" dirty="0" smtClean="0">
                <a:solidFill>
                  <a:schemeClr val="bg1">
                    <a:lumMod val="65000"/>
                  </a:schemeClr>
                </a:solidFill>
              </a:rPr>
              <a:t>Sunum ve ek dosyalara erişim bilgileri</a:t>
            </a:r>
            <a:r>
              <a:rPr lang="tr-TR" sz="1600" dirty="0" smtClean="0"/>
              <a:t/>
            </a:r>
            <a:br>
              <a:rPr lang="tr-TR" sz="1600" dirty="0" smtClean="0"/>
            </a:br>
            <a:r>
              <a:rPr lang="tr-TR" sz="1600" dirty="0" smtClean="0"/>
              <a:t>Erişim tarihi: </a:t>
            </a:r>
            <a:br>
              <a:rPr lang="tr-TR" sz="1600" dirty="0" smtClean="0"/>
            </a:br>
            <a:r>
              <a:rPr lang="tr-TR" sz="1600" dirty="0" smtClean="0"/>
              <a:t>5 Ocak 2016</a:t>
            </a:r>
          </a:p>
          <a:p>
            <a:pPr algn="l"/>
            <a:r>
              <a:rPr lang="tr-TR" sz="1600" dirty="0" smtClean="0"/>
              <a:t>Erişim Adresi: </a:t>
            </a:r>
            <a:r>
              <a:rPr lang="tr-TR" sz="1600" dirty="0" smtClean="0">
                <a:hlinkClick r:id="rId7"/>
              </a:rPr>
              <a:t>http://ozgecmis.yok.gov.tr/documents/tesvik2016.rar</a:t>
            </a:r>
            <a:r>
              <a:rPr lang="tr-TR" sz="1600" dirty="0" smtClean="0"/>
              <a:t> </a:t>
            </a:r>
          </a:p>
          <a:p>
            <a:pPr algn="l"/>
            <a:endParaRPr lang="tr-TR" sz="1600" dirty="0" smtClean="0"/>
          </a:p>
          <a:p>
            <a:pPr algn="l"/>
            <a:endParaRPr lang="tr-TR" sz="12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047423" y="5775597"/>
            <a:ext cx="3108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30.12.2015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2166729" y="2671559"/>
            <a:ext cx="72040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800" dirty="0" smtClean="0"/>
              <a:t>AKADEMİK TEŞVİK YÖNETMELİĞİ</a:t>
            </a:r>
          </a:p>
          <a:p>
            <a:pPr algn="ctr"/>
            <a:r>
              <a:rPr lang="tr-TR" sz="2800" dirty="0" smtClean="0"/>
              <a:t>Akademik Özgeçmiş Sistemi ve Başvuru İşlemleri</a:t>
            </a:r>
            <a:endParaRPr lang="tr-TR" sz="2800" dirty="0"/>
          </a:p>
        </p:txBody>
      </p:sp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605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7616" y="1934056"/>
            <a:ext cx="4112493" cy="2361935"/>
          </a:xfrm>
          <a:prstGeom prst="rect">
            <a:avLst/>
          </a:prstGeom>
        </p:spPr>
      </p:pic>
      <p:sp>
        <p:nvSpPr>
          <p:cNvPr id="8" name="Unvan 1"/>
          <p:cNvSpPr>
            <a:spLocks noGrp="1"/>
          </p:cNvSpPr>
          <p:nvPr>
            <p:ph type="ctrTitle"/>
          </p:nvPr>
        </p:nvSpPr>
        <p:spPr>
          <a:xfrm>
            <a:off x="1225616" y="365760"/>
            <a:ext cx="9144000" cy="1440414"/>
          </a:xfrm>
        </p:spPr>
        <p:txBody>
          <a:bodyPr>
            <a:normAutofit/>
          </a:bodyPr>
          <a:lstStyle/>
          <a:p>
            <a:r>
              <a:rPr lang="tr-TR" sz="4800" dirty="0" smtClean="0"/>
              <a:t>Yükseköğretim Kurulu</a:t>
            </a:r>
            <a:br>
              <a:rPr lang="tr-TR" sz="4800" dirty="0" smtClean="0"/>
            </a:br>
            <a:r>
              <a:rPr lang="tr-TR" sz="2800" dirty="0" smtClean="0">
                <a:solidFill>
                  <a:schemeClr val="bg1">
                    <a:lumMod val="65000"/>
                  </a:schemeClr>
                </a:solidFill>
              </a:rPr>
              <a:t>Akademik Özgeçmiş Sistemi</a:t>
            </a:r>
            <a:endParaRPr lang="tr-TR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68429" y="1001468"/>
            <a:ext cx="6096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AutoNum type="arabicPeriod"/>
            </a:pPr>
            <a:r>
              <a:rPr lang="tr-TR" dirty="0" smtClean="0"/>
              <a:t>Kişisel Bilgiler</a:t>
            </a:r>
          </a:p>
          <a:p>
            <a:pPr marL="342900" indent="-342900">
              <a:buAutoNum type="arabicPeriod"/>
            </a:pPr>
            <a:r>
              <a:rPr lang="tr-TR" dirty="0" smtClean="0"/>
              <a:t>Öğrenim Bilgisi </a:t>
            </a:r>
          </a:p>
          <a:p>
            <a:pPr marL="342900" indent="-342900">
              <a:buAutoNum type="arabicPeriod"/>
            </a:pPr>
            <a:r>
              <a:rPr lang="tr-TR" dirty="0" smtClean="0"/>
              <a:t>Yabancı Dil Bilgisi</a:t>
            </a:r>
          </a:p>
          <a:p>
            <a:pPr marL="342900" indent="-342900">
              <a:buAutoNum type="arabicPeriod"/>
            </a:pPr>
            <a:r>
              <a:rPr lang="tr-TR" dirty="0" smtClean="0"/>
              <a:t>Akademik Görev</a:t>
            </a:r>
          </a:p>
          <a:p>
            <a:pPr marL="342900" indent="-342900">
              <a:buAutoNum type="arabicPeriod"/>
            </a:pPr>
            <a:r>
              <a:rPr lang="tr-TR" dirty="0" smtClean="0"/>
              <a:t>Yönetilen Tezler</a:t>
            </a:r>
          </a:p>
          <a:p>
            <a:pPr marL="342900" indent="-342900">
              <a:buAutoNum type="arabicPeriod"/>
            </a:pPr>
            <a:r>
              <a:rPr lang="tr-TR" dirty="0" smtClean="0"/>
              <a:t>Proje Görevleri</a:t>
            </a:r>
          </a:p>
          <a:p>
            <a:pPr marL="342900" indent="-342900">
              <a:buAutoNum type="arabicPeriod"/>
            </a:pPr>
            <a:r>
              <a:rPr lang="tr-TR" dirty="0" smtClean="0"/>
              <a:t>İdari Görev</a:t>
            </a:r>
          </a:p>
          <a:p>
            <a:pPr marL="342900" indent="-342900">
              <a:buAutoNum type="arabicPeriod"/>
            </a:pPr>
            <a:r>
              <a:rPr lang="tr-TR" dirty="0" smtClean="0"/>
              <a:t>Üniversite Dışı Deneyim</a:t>
            </a:r>
          </a:p>
          <a:p>
            <a:pPr marL="342900" indent="-342900">
              <a:buAutoNum type="arabicPeriod"/>
            </a:pPr>
            <a:r>
              <a:rPr lang="tr-TR" dirty="0" smtClean="0"/>
              <a:t>Araştırma/Üyelikler/Sertifikalar/Kurslar vb.</a:t>
            </a:r>
          </a:p>
          <a:p>
            <a:pPr marL="342900" indent="-342900">
              <a:buAutoNum type="arabicPeriod"/>
            </a:pPr>
            <a:r>
              <a:rPr lang="tr-TR" dirty="0" smtClean="0"/>
              <a:t>Ödüller / Patentler / Tasarım</a:t>
            </a:r>
          </a:p>
          <a:p>
            <a:pPr marL="342900" indent="-342900">
              <a:buAutoNum type="arabicPeriod"/>
            </a:pPr>
            <a:r>
              <a:rPr lang="tr-TR" dirty="0" smtClean="0"/>
              <a:t>Dersler</a:t>
            </a:r>
          </a:p>
          <a:p>
            <a:pPr marL="342900" indent="-342900">
              <a:buAutoNum type="arabicPeriod"/>
            </a:pPr>
            <a:r>
              <a:rPr lang="tr-TR" dirty="0" smtClean="0"/>
              <a:t>ÜAK Temel Alan</a:t>
            </a:r>
          </a:p>
          <a:p>
            <a:pPr marL="342900" indent="-342900">
              <a:buAutoNum type="arabicPeriod"/>
            </a:pPr>
            <a:r>
              <a:rPr lang="tr-TR" dirty="0" smtClean="0"/>
              <a:t>Yayınlar</a:t>
            </a:r>
          </a:p>
          <a:p>
            <a:pPr marL="800100" lvl="1" indent="-342900">
              <a:buAutoNum type="arabicPeriod"/>
            </a:pPr>
            <a:r>
              <a:rPr lang="tr-TR" dirty="0" smtClean="0"/>
              <a:t>Makale</a:t>
            </a:r>
          </a:p>
          <a:p>
            <a:pPr marL="800100" lvl="1" indent="-342900">
              <a:buAutoNum type="arabicPeriod"/>
            </a:pPr>
            <a:r>
              <a:rPr lang="tr-TR" dirty="0" smtClean="0"/>
              <a:t>Kitap</a:t>
            </a:r>
          </a:p>
          <a:p>
            <a:pPr marL="800100" lvl="1" indent="-342900">
              <a:buAutoNum type="arabicPeriod"/>
            </a:pPr>
            <a:r>
              <a:rPr lang="tr-TR" dirty="0" smtClean="0"/>
              <a:t>Bildiri</a:t>
            </a:r>
          </a:p>
          <a:p>
            <a:pPr marL="800100" lvl="1" indent="-342900">
              <a:buAutoNum type="arabicPeriod"/>
            </a:pPr>
            <a:r>
              <a:rPr lang="tr-TR" dirty="0" smtClean="0"/>
              <a:t>Yayın Hakemliği</a:t>
            </a:r>
          </a:p>
          <a:p>
            <a:pPr marL="800100" lvl="1" indent="-342900">
              <a:buAutoNum type="arabicPeriod"/>
            </a:pPr>
            <a:r>
              <a:rPr lang="tr-TR" dirty="0" smtClean="0"/>
              <a:t>Editörlük</a:t>
            </a:r>
          </a:p>
          <a:p>
            <a:pPr marL="800100" lvl="1" indent="-342900">
              <a:buAutoNum type="arabicPeriod"/>
            </a:pPr>
            <a:r>
              <a:rPr lang="tr-TR" dirty="0" smtClean="0"/>
              <a:t>Sanatsal Faaliyetler</a:t>
            </a:r>
            <a:endParaRPr lang="tr-TR" dirty="0"/>
          </a:p>
        </p:txBody>
      </p:sp>
      <p:sp>
        <p:nvSpPr>
          <p:cNvPr id="10" name="Oval 9"/>
          <p:cNvSpPr/>
          <p:nvPr/>
        </p:nvSpPr>
        <p:spPr>
          <a:xfrm>
            <a:off x="5489608" y="4423872"/>
            <a:ext cx="1212783" cy="1183907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13 Ana Alan</a:t>
            </a:r>
            <a:endParaRPr lang="tr-TR" dirty="0"/>
          </a:p>
        </p:txBody>
      </p:sp>
      <p:sp>
        <p:nvSpPr>
          <p:cNvPr id="12" name="Oval 11"/>
          <p:cNvSpPr/>
          <p:nvPr/>
        </p:nvSpPr>
        <p:spPr>
          <a:xfrm>
            <a:off x="6564429" y="4423872"/>
            <a:ext cx="1212783" cy="1183907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24 Alan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114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697" y="563980"/>
            <a:ext cx="9678473" cy="5661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13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377" y="2098571"/>
            <a:ext cx="4112493" cy="2361935"/>
          </a:xfrm>
          <a:prstGeom prst="rect">
            <a:avLst/>
          </a:prstGeom>
        </p:spPr>
      </p:pic>
      <p:sp>
        <p:nvSpPr>
          <p:cNvPr id="8" name="Unvan 1"/>
          <p:cNvSpPr>
            <a:spLocks noGrp="1"/>
          </p:cNvSpPr>
          <p:nvPr>
            <p:ph type="ctrTitle"/>
          </p:nvPr>
        </p:nvSpPr>
        <p:spPr>
          <a:xfrm>
            <a:off x="2717532" y="755046"/>
            <a:ext cx="6205087" cy="500514"/>
          </a:xfrm>
        </p:spPr>
        <p:txBody>
          <a:bodyPr>
            <a:normAutofit fontScale="90000"/>
          </a:bodyPr>
          <a:lstStyle/>
          <a:p>
            <a:r>
              <a:rPr lang="tr-TR" sz="4800" dirty="0" smtClean="0"/>
              <a:t>Yükseköğretim Kurulu</a:t>
            </a:r>
            <a:br>
              <a:rPr lang="tr-TR" sz="4800" dirty="0" smtClean="0"/>
            </a:br>
            <a:r>
              <a:rPr lang="tr-TR" sz="2800" dirty="0" smtClean="0">
                <a:solidFill>
                  <a:schemeClr val="bg1">
                    <a:lumMod val="65000"/>
                  </a:schemeClr>
                </a:solidFill>
              </a:rPr>
              <a:t>Akademik Özgeçmiş Sistemi</a:t>
            </a:r>
            <a:endParaRPr lang="tr-TR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015" y="5314249"/>
            <a:ext cx="576513" cy="2713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716" y="5314249"/>
            <a:ext cx="576513" cy="2713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732" y="5314249"/>
            <a:ext cx="576513" cy="2713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747" y="5314249"/>
            <a:ext cx="576513" cy="2713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Metin kutusu 9"/>
          <p:cNvSpPr txBox="1"/>
          <p:nvPr/>
        </p:nvSpPr>
        <p:spPr>
          <a:xfrm>
            <a:off x="4453694" y="5637039"/>
            <a:ext cx="2772076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Akademisyenler</a:t>
            </a:r>
            <a:endParaRPr lang="tr-TR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9316906" y="1336126"/>
            <a:ext cx="222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Üniversite </a:t>
            </a:r>
            <a:endParaRPr lang="tr-TR" dirty="0"/>
          </a:p>
        </p:txBody>
      </p:sp>
      <p:cxnSp>
        <p:nvCxnSpPr>
          <p:cNvPr id="24" name="Düz Ok Bağlayıcısı 23"/>
          <p:cNvCxnSpPr/>
          <p:nvPr/>
        </p:nvCxnSpPr>
        <p:spPr>
          <a:xfrm flipV="1">
            <a:off x="5839732" y="4572000"/>
            <a:ext cx="0" cy="5390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 flipV="1">
            <a:off x="4050633" y="5157692"/>
            <a:ext cx="3801979" cy="9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irsek Bağlayıcısı 29"/>
          <p:cNvCxnSpPr/>
          <p:nvPr/>
        </p:nvCxnSpPr>
        <p:spPr>
          <a:xfrm flipV="1">
            <a:off x="8007870" y="1520792"/>
            <a:ext cx="1386038" cy="76632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Metin kutusu 30"/>
          <p:cNvSpPr txBox="1"/>
          <p:nvPr/>
        </p:nvSpPr>
        <p:spPr>
          <a:xfrm>
            <a:off x="9316553" y="2416344"/>
            <a:ext cx="222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TÜBİTAK</a:t>
            </a:r>
            <a:endParaRPr lang="tr-TR" dirty="0"/>
          </a:p>
        </p:txBody>
      </p:sp>
      <p:cxnSp>
        <p:nvCxnSpPr>
          <p:cNvPr id="32" name="Dirsek Bağlayıcısı 31"/>
          <p:cNvCxnSpPr/>
          <p:nvPr/>
        </p:nvCxnSpPr>
        <p:spPr>
          <a:xfrm flipV="1">
            <a:off x="8026062" y="2633010"/>
            <a:ext cx="1386038" cy="76632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Metin kutusu 32"/>
          <p:cNvSpPr txBox="1"/>
          <p:nvPr/>
        </p:nvSpPr>
        <p:spPr>
          <a:xfrm>
            <a:off x="9316553" y="3466687"/>
            <a:ext cx="222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Sağlık Bakanlığı</a:t>
            </a:r>
            <a:endParaRPr lang="tr-TR" dirty="0"/>
          </a:p>
        </p:txBody>
      </p:sp>
      <p:cxnSp>
        <p:nvCxnSpPr>
          <p:cNvPr id="34" name="Dirsek Bağlayıcısı 33"/>
          <p:cNvCxnSpPr/>
          <p:nvPr/>
        </p:nvCxnSpPr>
        <p:spPr>
          <a:xfrm flipV="1">
            <a:off x="8006811" y="3641410"/>
            <a:ext cx="1386038" cy="76632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etin kutusu 34"/>
          <p:cNvSpPr txBox="1"/>
          <p:nvPr/>
        </p:nvSpPr>
        <p:spPr>
          <a:xfrm>
            <a:off x="551127" y="1382292"/>
            <a:ext cx="2223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Bilim ve Sanayi Bakanlığı</a:t>
            </a:r>
            <a:endParaRPr lang="tr-TR" dirty="0"/>
          </a:p>
        </p:txBody>
      </p:sp>
      <p:cxnSp>
        <p:nvCxnSpPr>
          <p:cNvPr id="36" name="Dirsek Bağlayıcısı 35"/>
          <p:cNvCxnSpPr/>
          <p:nvPr/>
        </p:nvCxnSpPr>
        <p:spPr>
          <a:xfrm rot="10800000">
            <a:off x="2080485" y="1594355"/>
            <a:ext cx="1796700" cy="75591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Metin kutusu 37"/>
          <p:cNvSpPr txBox="1"/>
          <p:nvPr/>
        </p:nvSpPr>
        <p:spPr>
          <a:xfrm>
            <a:off x="551127" y="2591887"/>
            <a:ext cx="2223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Üniversitelerarası</a:t>
            </a:r>
          </a:p>
          <a:p>
            <a:r>
              <a:rPr lang="tr-TR" dirty="0" smtClean="0"/>
              <a:t>Kurul</a:t>
            </a:r>
          </a:p>
          <a:p>
            <a:r>
              <a:rPr lang="tr-TR" dirty="0" smtClean="0"/>
              <a:t>Doçentlik İşlemler</a:t>
            </a:r>
            <a:endParaRPr lang="tr-TR" dirty="0"/>
          </a:p>
        </p:txBody>
      </p:sp>
      <p:cxnSp>
        <p:nvCxnSpPr>
          <p:cNvPr id="39" name="Dirsek Bağlayıcısı 38"/>
          <p:cNvCxnSpPr/>
          <p:nvPr/>
        </p:nvCxnSpPr>
        <p:spPr>
          <a:xfrm rot="10800000">
            <a:off x="2304185" y="2602796"/>
            <a:ext cx="1573001" cy="72954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irsek Bağlayıcısı 40"/>
          <p:cNvCxnSpPr/>
          <p:nvPr/>
        </p:nvCxnSpPr>
        <p:spPr>
          <a:xfrm rot="10800000">
            <a:off x="2304185" y="3799718"/>
            <a:ext cx="1591195" cy="61600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etin kutusu 43"/>
          <p:cNvSpPr txBox="1"/>
          <p:nvPr/>
        </p:nvSpPr>
        <p:spPr>
          <a:xfrm>
            <a:off x="559870" y="3637827"/>
            <a:ext cx="222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Diğer paydaşlar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6224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Unvan 1"/>
          <p:cNvSpPr>
            <a:spLocks noGrp="1"/>
          </p:cNvSpPr>
          <p:nvPr>
            <p:ph type="ctrTitle"/>
          </p:nvPr>
        </p:nvSpPr>
        <p:spPr>
          <a:xfrm>
            <a:off x="1225616" y="365760"/>
            <a:ext cx="9144000" cy="558265"/>
          </a:xfrm>
        </p:spPr>
        <p:txBody>
          <a:bodyPr>
            <a:normAutofit fontScale="90000"/>
          </a:bodyPr>
          <a:lstStyle/>
          <a:p>
            <a:r>
              <a:rPr lang="tr-TR" sz="4800" dirty="0" smtClean="0"/>
              <a:t>Başvuru İşlemleri</a:t>
            </a:r>
            <a:endParaRPr lang="tr-TR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0106" y="1550921"/>
            <a:ext cx="6031652" cy="345421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981777" y="2196157"/>
            <a:ext cx="3619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Akademik Teşvik Başvuru işlemi için Akademisyen Başvuru Başlat butonu ile başvurusunu başlatır.</a:t>
            </a:r>
            <a:endParaRPr lang="tr-TR" dirty="0"/>
          </a:p>
        </p:txBody>
      </p:sp>
      <p:sp>
        <p:nvSpPr>
          <p:cNvPr id="14" name="Oval 13"/>
          <p:cNvSpPr/>
          <p:nvPr/>
        </p:nvSpPr>
        <p:spPr>
          <a:xfrm>
            <a:off x="500514" y="1678633"/>
            <a:ext cx="587142" cy="58126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3357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Unvan 1"/>
          <p:cNvSpPr>
            <a:spLocks noGrp="1"/>
          </p:cNvSpPr>
          <p:nvPr>
            <p:ph type="ctrTitle"/>
          </p:nvPr>
        </p:nvSpPr>
        <p:spPr>
          <a:xfrm>
            <a:off x="1225616" y="365760"/>
            <a:ext cx="9144000" cy="558265"/>
          </a:xfrm>
        </p:spPr>
        <p:txBody>
          <a:bodyPr>
            <a:normAutofit fontScale="90000"/>
          </a:bodyPr>
          <a:lstStyle/>
          <a:p>
            <a:r>
              <a:rPr lang="tr-TR" sz="4800" dirty="0" smtClean="0"/>
              <a:t>Başvuru İşlemleri</a:t>
            </a:r>
            <a:endParaRPr lang="tr-TR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087656" y="2196157"/>
            <a:ext cx="3619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Başvurusunu başlatma işlemini yaptıktan sonra Sonraki» butonu ile Veri Kontrol Formuna erişir.</a:t>
            </a:r>
            <a:endParaRPr lang="tr-TR" dirty="0"/>
          </a:p>
        </p:txBody>
      </p:sp>
      <p:sp>
        <p:nvSpPr>
          <p:cNvPr id="14" name="Oval 13"/>
          <p:cNvSpPr/>
          <p:nvPr/>
        </p:nvSpPr>
        <p:spPr>
          <a:xfrm>
            <a:off x="500514" y="1678633"/>
            <a:ext cx="587142" cy="58126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87656" y="3316891"/>
            <a:ext cx="36190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Akademik Özgeçmiş sisteminde bulunan</a:t>
            </a:r>
          </a:p>
          <a:p>
            <a:pPr marL="342900" indent="-342900">
              <a:buAutoNum type="arabicPeriod"/>
            </a:pPr>
            <a:r>
              <a:rPr lang="tr-TR" dirty="0" smtClean="0"/>
              <a:t>Kişisel Bilgiler</a:t>
            </a:r>
          </a:p>
          <a:p>
            <a:pPr marL="342900" indent="-342900">
              <a:buAutoNum type="arabicPeriod"/>
            </a:pPr>
            <a:r>
              <a:rPr lang="tr-TR" dirty="0" smtClean="0"/>
              <a:t>Öğrenim Bilgisi</a:t>
            </a:r>
          </a:p>
          <a:p>
            <a:pPr marL="342900" indent="-342900">
              <a:buAutoNum type="arabicPeriod"/>
            </a:pPr>
            <a:r>
              <a:rPr lang="tr-TR" dirty="0" smtClean="0"/>
              <a:t>Akademik Görev</a:t>
            </a:r>
          </a:p>
          <a:p>
            <a:pPr marL="342900" indent="-342900">
              <a:buAutoNum type="arabicPeriod"/>
            </a:pPr>
            <a:r>
              <a:rPr lang="tr-TR" dirty="0" err="1" smtClean="0"/>
              <a:t>Üak</a:t>
            </a:r>
            <a:r>
              <a:rPr lang="tr-TR" dirty="0" smtClean="0"/>
              <a:t> Temel Alan</a:t>
            </a:r>
          </a:p>
          <a:p>
            <a:r>
              <a:rPr lang="tr-TR" dirty="0" smtClean="0"/>
              <a:t>Formlarına veri girip girmedi kontrol edilir.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5353251" y="5316518"/>
            <a:ext cx="3619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Bu bölümde istenen veriler girilmiş ise Sonraki» butonu ile ilerler</a:t>
            </a:r>
            <a:endParaRPr lang="tr-TR" dirty="0"/>
          </a:p>
        </p:txBody>
      </p:sp>
      <p:pic>
        <p:nvPicPr>
          <p:cNvPr id="7170" name="Resim 2" descr="image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896" y="2084619"/>
            <a:ext cx="6331142" cy="3055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847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Unvan 1"/>
          <p:cNvSpPr>
            <a:spLocks noGrp="1"/>
          </p:cNvSpPr>
          <p:nvPr>
            <p:ph type="ctrTitle"/>
          </p:nvPr>
        </p:nvSpPr>
        <p:spPr>
          <a:xfrm>
            <a:off x="1225616" y="365760"/>
            <a:ext cx="9144000" cy="558265"/>
          </a:xfrm>
        </p:spPr>
        <p:txBody>
          <a:bodyPr>
            <a:normAutofit fontScale="90000"/>
          </a:bodyPr>
          <a:lstStyle/>
          <a:p>
            <a:r>
              <a:rPr lang="tr-TR" sz="4800" dirty="0" smtClean="0"/>
              <a:t>Başvuru İşlemleri</a:t>
            </a:r>
            <a:endParaRPr lang="tr-TR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19738" y="2070116"/>
            <a:ext cx="3619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FAALİYET BEYAN</a:t>
            </a:r>
            <a:endParaRPr lang="tr-TR" dirty="0"/>
          </a:p>
        </p:txBody>
      </p:sp>
      <p:sp>
        <p:nvSpPr>
          <p:cNvPr id="14" name="Oval 13"/>
          <p:cNvSpPr/>
          <p:nvPr/>
        </p:nvSpPr>
        <p:spPr>
          <a:xfrm>
            <a:off x="463601" y="1745728"/>
            <a:ext cx="587142" cy="58126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3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840799" y="2540344"/>
            <a:ext cx="361909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Akademik Özgeçmiş sistemine girdiği Faaliyetlerinden aktif döneme (2015) ait verileri listelenir</a:t>
            </a:r>
          </a:p>
          <a:p>
            <a:pPr marL="342900" indent="-342900">
              <a:buAutoNum type="arabicPeriod"/>
            </a:pPr>
            <a:r>
              <a:rPr lang="tr-TR" dirty="0" smtClean="0"/>
              <a:t>Faaliyet Türü Seçer</a:t>
            </a:r>
          </a:p>
          <a:p>
            <a:pPr marL="342900" indent="-342900">
              <a:buAutoNum type="arabicPeriod"/>
            </a:pPr>
            <a:r>
              <a:rPr lang="tr-TR" dirty="0" smtClean="0"/>
              <a:t>Faaliyet Listesinden yönetmeliğe uygun faaliyet kaydının yanındaki</a:t>
            </a:r>
          </a:p>
          <a:p>
            <a:r>
              <a:rPr lang="tr-TR" dirty="0" smtClean="0"/>
              <a:t>       ikonuna basarak beyan listesine      </a:t>
            </a:r>
          </a:p>
          <a:p>
            <a:r>
              <a:rPr lang="tr-TR" dirty="0"/>
              <a:t> </a:t>
            </a:r>
            <a:r>
              <a:rPr lang="tr-TR" dirty="0" smtClean="0"/>
              <a:t>      ekler. </a:t>
            </a:r>
          </a:p>
          <a:p>
            <a:pPr marL="342900" indent="-342900">
              <a:buAutoNum type="arabicPeriod"/>
            </a:pP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5797616" y="5439513"/>
            <a:ext cx="3619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Sonraki» butonu ile ilerler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3848" y="1766668"/>
            <a:ext cx="8529987" cy="306521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421" y="3992301"/>
            <a:ext cx="3810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32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Unvan 1"/>
          <p:cNvSpPr>
            <a:spLocks noGrp="1"/>
          </p:cNvSpPr>
          <p:nvPr>
            <p:ph type="ctrTitle"/>
          </p:nvPr>
        </p:nvSpPr>
        <p:spPr>
          <a:xfrm>
            <a:off x="1225616" y="365760"/>
            <a:ext cx="9144000" cy="558265"/>
          </a:xfrm>
        </p:spPr>
        <p:txBody>
          <a:bodyPr>
            <a:normAutofit fontScale="90000"/>
          </a:bodyPr>
          <a:lstStyle/>
          <a:p>
            <a:r>
              <a:rPr lang="tr-TR" sz="4800" dirty="0" smtClean="0"/>
              <a:t>Başvuru İşlemleri</a:t>
            </a:r>
            <a:endParaRPr lang="tr-TR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19738" y="2070116"/>
            <a:ext cx="3619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BAŞVURU BİTİME VE ÇIKTI</a:t>
            </a:r>
            <a:endParaRPr lang="tr-TR" dirty="0"/>
          </a:p>
        </p:txBody>
      </p:sp>
      <p:sp>
        <p:nvSpPr>
          <p:cNvPr id="14" name="Oval 13"/>
          <p:cNvSpPr/>
          <p:nvPr/>
        </p:nvSpPr>
        <p:spPr>
          <a:xfrm>
            <a:off x="450070" y="1945390"/>
            <a:ext cx="587142" cy="58126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4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840799" y="2540344"/>
            <a:ext cx="36190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Evrak Oluştur butonu ile beyan ettiği faaliyetlere ait bilgiler ve Akademik teşvik Puanını içeren dosyasını oluşturur ve Bilgisayarına indirir.</a:t>
            </a:r>
          </a:p>
          <a:p>
            <a:endParaRPr lang="tr-TR" dirty="0"/>
          </a:p>
          <a:p>
            <a:r>
              <a:rPr lang="tr-TR" dirty="0" smtClean="0"/>
              <a:t>Evrak : Akademik teşvik Raporu</a:t>
            </a:r>
          </a:p>
          <a:p>
            <a:endParaRPr lang="tr-TR" dirty="0" smtClean="0"/>
          </a:p>
          <a:p>
            <a:pPr marL="342900" indent="-342900">
              <a:buAutoNum type="arabicPeriod"/>
            </a:pPr>
            <a:endParaRPr lang="tr-TR" dirty="0"/>
          </a:p>
        </p:txBody>
      </p:sp>
      <p:pic>
        <p:nvPicPr>
          <p:cNvPr id="15" name="Resim 1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897" y="1627779"/>
            <a:ext cx="5437772" cy="398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283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418122" y="188595"/>
            <a:ext cx="9144000" cy="2387600"/>
          </a:xfrm>
        </p:spPr>
        <p:txBody>
          <a:bodyPr>
            <a:normAutofit/>
          </a:bodyPr>
          <a:lstStyle/>
          <a:p>
            <a:r>
              <a:rPr lang="tr-TR" sz="4800" dirty="0" smtClean="0"/>
              <a:t>Yükseköğretim Kurulu</a:t>
            </a:r>
            <a:br>
              <a:rPr lang="tr-TR" sz="4800" dirty="0" smtClean="0"/>
            </a:br>
            <a:r>
              <a:rPr lang="tr-TR" sz="2800" dirty="0" smtClean="0">
                <a:solidFill>
                  <a:schemeClr val="bg1">
                    <a:lumMod val="65000"/>
                  </a:schemeClr>
                </a:solidFill>
              </a:rPr>
              <a:t>Bilgi İşlem Daire Başkanlığı</a:t>
            </a:r>
            <a:endParaRPr lang="tr-TR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56110" y="4049094"/>
            <a:ext cx="4251158" cy="1655762"/>
          </a:xfrm>
        </p:spPr>
        <p:txBody>
          <a:bodyPr>
            <a:noAutofit/>
          </a:bodyPr>
          <a:lstStyle/>
          <a:p>
            <a:pPr algn="l"/>
            <a:r>
              <a:rPr lang="tr-TR" sz="1600" dirty="0" smtClean="0">
                <a:solidFill>
                  <a:schemeClr val="bg1">
                    <a:lumMod val="65000"/>
                  </a:schemeClr>
                </a:solidFill>
              </a:rPr>
              <a:t>Bilişim Uzmanı</a:t>
            </a:r>
            <a:r>
              <a:rPr lang="tr-TR" sz="1600" dirty="0" smtClean="0"/>
              <a:t/>
            </a:r>
            <a:br>
              <a:rPr lang="tr-TR" sz="1600" dirty="0" smtClean="0"/>
            </a:br>
            <a:r>
              <a:rPr lang="tr-TR" sz="1600" dirty="0" smtClean="0"/>
              <a:t>Aynur GÜNAY: </a:t>
            </a:r>
            <a:r>
              <a:rPr lang="tr-TR" sz="1600" dirty="0" smtClean="0">
                <a:hlinkClick r:id="rId3"/>
              </a:rPr>
              <a:t>aynur.gunay@yok.gov.tr</a:t>
            </a:r>
            <a:endParaRPr lang="tr-TR" sz="1600" dirty="0" smtClean="0"/>
          </a:p>
          <a:p>
            <a:pPr algn="l"/>
            <a:r>
              <a:rPr lang="tr-TR" sz="1600" dirty="0" smtClean="0">
                <a:solidFill>
                  <a:schemeClr val="bg1">
                    <a:lumMod val="65000"/>
                  </a:schemeClr>
                </a:solidFill>
              </a:rPr>
              <a:t>Bilişim Uzmanı</a:t>
            </a:r>
            <a:r>
              <a:rPr lang="tr-TR" sz="1600" dirty="0" smtClean="0"/>
              <a:t/>
            </a:r>
            <a:br>
              <a:rPr lang="tr-TR" sz="1600" dirty="0" smtClean="0"/>
            </a:br>
            <a:r>
              <a:rPr lang="tr-TR" sz="1600" dirty="0" smtClean="0"/>
              <a:t>Emre CEVİZ : </a:t>
            </a:r>
            <a:r>
              <a:rPr lang="tr-TR" sz="1600" dirty="0" smtClean="0">
                <a:hlinkClick r:id="rId4"/>
              </a:rPr>
              <a:t>emre.ceviz@yok.gov.tr</a:t>
            </a:r>
            <a:r>
              <a:rPr lang="tr-TR" sz="1600" dirty="0" smtClean="0"/>
              <a:t> </a:t>
            </a:r>
          </a:p>
          <a:p>
            <a:pPr algn="l"/>
            <a:r>
              <a:rPr lang="tr-TR" sz="1600" dirty="0" smtClean="0">
                <a:solidFill>
                  <a:schemeClr val="bg1">
                    <a:lumMod val="65000"/>
                  </a:schemeClr>
                </a:solidFill>
              </a:rPr>
              <a:t>Akademik Uzman </a:t>
            </a:r>
            <a:r>
              <a:rPr lang="tr-TR" sz="1600" dirty="0" smtClean="0"/>
              <a:t/>
            </a:r>
            <a:br>
              <a:rPr lang="tr-TR" sz="1600" dirty="0" smtClean="0"/>
            </a:br>
            <a:r>
              <a:rPr lang="tr-TR" sz="1600" dirty="0" smtClean="0"/>
              <a:t>Mustafa IŞIK: </a:t>
            </a:r>
            <a:r>
              <a:rPr lang="tr-TR" sz="1600" dirty="0" smtClean="0">
                <a:hlinkClick r:id="rId5"/>
              </a:rPr>
              <a:t>mustafa@yok.gov.tr</a:t>
            </a:r>
            <a:endParaRPr lang="tr-TR" sz="1600" dirty="0" smtClean="0"/>
          </a:p>
          <a:p>
            <a:pPr algn="l"/>
            <a:endParaRPr lang="tr-TR" sz="1600" dirty="0" smtClean="0"/>
          </a:p>
          <a:p>
            <a:pPr algn="l"/>
            <a:endParaRPr lang="tr-TR" sz="1600" dirty="0"/>
          </a:p>
          <a:p>
            <a:pPr algn="l"/>
            <a:endParaRPr lang="tr-TR" sz="1200" dirty="0" smtClean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662" y="403715"/>
            <a:ext cx="1930159" cy="965079"/>
          </a:xfrm>
          <a:prstGeom prst="rect">
            <a:avLst/>
          </a:prstGeom>
        </p:spPr>
      </p:pic>
      <p:sp>
        <p:nvSpPr>
          <p:cNvPr id="9" name="Alt Başlık 2"/>
          <p:cNvSpPr txBox="1">
            <a:spLocks/>
          </p:cNvSpPr>
          <p:nvPr/>
        </p:nvSpPr>
        <p:spPr>
          <a:xfrm>
            <a:off x="6458552" y="4049094"/>
            <a:ext cx="4793381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" dirty="0" smtClean="0">
                <a:solidFill>
                  <a:schemeClr val="bg1">
                    <a:lumMod val="65000"/>
                  </a:schemeClr>
                </a:solidFill>
              </a:rPr>
              <a:t>Sunum ve ek dosyalara erişim bilgileri</a:t>
            </a:r>
            <a:r>
              <a:rPr lang="tr-TR" sz="1600" dirty="0" smtClean="0"/>
              <a:t/>
            </a:r>
            <a:br>
              <a:rPr lang="tr-TR" sz="1600" dirty="0" smtClean="0"/>
            </a:br>
            <a:r>
              <a:rPr lang="tr-TR" sz="1600" dirty="0" smtClean="0"/>
              <a:t>Erişim tarihi: </a:t>
            </a:r>
            <a:br>
              <a:rPr lang="tr-TR" sz="1600" dirty="0" smtClean="0"/>
            </a:br>
            <a:r>
              <a:rPr lang="tr-TR" sz="1600" dirty="0" smtClean="0"/>
              <a:t>5 Ocak 2016</a:t>
            </a:r>
          </a:p>
          <a:p>
            <a:pPr algn="l"/>
            <a:r>
              <a:rPr lang="tr-TR" sz="1600" dirty="0" smtClean="0"/>
              <a:t>Erişim Adresi: </a:t>
            </a:r>
            <a:r>
              <a:rPr lang="tr-TR" sz="1600" dirty="0" smtClean="0">
                <a:hlinkClick r:id="rId7"/>
              </a:rPr>
              <a:t>http://ozgecmis.yok.gov.tr/documents/tesvik2016.rar</a:t>
            </a:r>
            <a:r>
              <a:rPr lang="tr-TR" sz="1600" dirty="0" smtClean="0"/>
              <a:t> </a:t>
            </a:r>
          </a:p>
          <a:p>
            <a:pPr algn="l"/>
            <a:endParaRPr lang="tr-TR" sz="1600" dirty="0" smtClean="0"/>
          </a:p>
          <a:p>
            <a:pPr algn="l"/>
            <a:endParaRPr lang="tr-TR" sz="12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3888722" y="2968141"/>
            <a:ext cx="3878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Teşekkür Ederiz</a:t>
            </a:r>
            <a:endParaRPr lang="tr-TR" sz="2800" dirty="0"/>
          </a:p>
        </p:txBody>
      </p:sp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529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688431" y="2683193"/>
            <a:ext cx="9142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Kanun/Karar No	Konusu				Tarih		Sayı</a:t>
            </a:r>
          </a:p>
          <a:p>
            <a:r>
              <a:rPr lang="tr-TR" dirty="0" smtClean="0"/>
              <a:t>2015/8305	Akademik Teşvik Ödeneği Yönetmeliği	18.12.2015	29566</a:t>
            </a:r>
            <a:endParaRPr lang="tr-TR" dirty="0"/>
          </a:p>
        </p:txBody>
      </p:sp>
      <p:sp>
        <p:nvSpPr>
          <p:cNvPr id="16" name="Dikdörtgen 15"/>
          <p:cNvSpPr/>
          <p:nvPr/>
        </p:nvSpPr>
        <p:spPr>
          <a:xfrm>
            <a:off x="2369419" y="2075226"/>
            <a:ext cx="7453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hlinkClick r:id="rId3"/>
              </a:rPr>
              <a:t>http://www.resmigazete.gov.tr/eskiler/2015/12/20151218-4.pdf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025" name="Picture 1" descr="chec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hec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9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1" name="Metin kutusu 10"/>
          <p:cNvSpPr txBox="1"/>
          <p:nvPr/>
        </p:nvSpPr>
        <p:spPr>
          <a:xfrm>
            <a:off x="269507" y="285076"/>
            <a:ext cx="10278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Akademik Teşvik Ödeneğinin Hesaplanması</a:t>
            </a:r>
            <a:endParaRPr lang="tr-TR" sz="2000" dirty="0"/>
          </a:p>
        </p:txBody>
      </p:sp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12" name="Tablo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324866"/>
              </p:ext>
            </p:extLst>
          </p:nvPr>
        </p:nvGraphicFramePr>
        <p:xfrm>
          <a:off x="819497" y="1020276"/>
          <a:ext cx="6591955" cy="21615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19991"/>
                <a:gridCol w="1327991"/>
                <a:gridCol w="1139992"/>
                <a:gridCol w="1183992"/>
                <a:gridCol w="1619989"/>
              </a:tblGrid>
              <a:tr h="558267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tr-TR" sz="1500" u="none" strike="noStrike" dirty="0">
                          <a:effectLst/>
                        </a:rPr>
                        <a:t>EN YÜKSEK DEVLET MEMURU AYLIĞI</a:t>
                      </a:r>
                      <a:endParaRPr lang="tr-TR" sz="1500" b="1" i="0" u="none" strike="noStrike" dirty="0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723643">
                <a:tc>
                  <a:txBody>
                    <a:bodyPr/>
                    <a:lstStyle/>
                    <a:p>
                      <a:pPr algn="l" fontAlgn="ctr"/>
                      <a:r>
                        <a:rPr lang="tr-TR" sz="1100" u="none" strike="noStrike">
                          <a:effectLst/>
                        </a:rPr>
                        <a:t>Yürürlük Tarihi</a:t>
                      </a:r>
                      <a:endParaRPr lang="tr-TR" sz="1100" b="1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>
                          <a:effectLst/>
                        </a:rPr>
                        <a:t>Aylık Katsayı</a:t>
                      </a:r>
                      <a:endParaRPr lang="tr-TR" sz="1100" b="1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>
                          <a:effectLst/>
                        </a:rPr>
                        <a:t>Gösterge</a:t>
                      </a:r>
                      <a:endParaRPr lang="tr-TR" sz="1100" b="1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>
                          <a:effectLst/>
                        </a:rPr>
                        <a:t>Ek Gösterge</a:t>
                      </a:r>
                      <a:endParaRPr lang="tr-TR" sz="1100" b="1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>
                          <a:effectLst/>
                        </a:rPr>
                        <a:t>En Yüksek Devlet Memuru Aylığı (TL/YTL)</a:t>
                      </a:r>
                      <a:endParaRPr lang="tr-TR" sz="1100" b="1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82463">
                <a:tc>
                  <a:txBody>
                    <a:bodyPr/>
                    <a:lstStyle/>
                    <a:p>
                      <a:pPr algn="l" fontAlgn="ctr"/>
                      <a:r>
                        <a:rPr lang="tr-TR" sz="1100" u="none" strike="noStrike">
                          <a:effectLst/>
                        </a:rPr>
                        <a:t>1 Ocak 2015</a:t>
                      </a:r>
                      <a:endParaRPr lang="tr-TR" sz="1100" b="0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>
                          <a:effectLst/>
                        </a:rPr>
                        <a:t>0,079308</a:t>
                      </a:r>
                      <a:endParaRPr lang="tr-TR" sz="1100" b="0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>
                          <a:effectLst/>
                        </a:rPr>
                        <a:t>1.500</a:t>
                      </a:r>
                      <a:endParaRPr lang="tr-TR" sz="1100" b="0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>
                          <a:effectLst/>
                        </a:rPr>
                        <a:t>8.000</a:t>
                      </a:r>
                      <a:endParaRPr lang="tr-TR" sz="1100" b="0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r-TR" sz="1100" u="none" strike="noStrike">
                          <a:effectLst/>
                        </a:rPr>
                        <a:t>753,43</a:t>
                      </a:r>
                      <a:endParaRPr lang="tr-TR" sz="1100" b="0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82463">
                <a:tc>
                  <a:txBody>
                    <a:bodyPr/>
                    <a:lstStyle/>
                    <a:p>
                      <a:pPr algn="l" fontAlgn="ctr"/>
                      <a:r>
                        <a:rPr lang="tr-TR" sz="1100" u="none" strike="noStrike">
                          <a:effectLst/>
                        </a:rPr>
                        <a:t>1 Temmuz 2015</a:t>
                      </a:r>
                      <a:endParaRPr lang="tr-TR" sz="1100" b="0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>
                          <a:effectLst/>
                        </a:rPr>
                        <a:t>0,083084</a:t>
                      </a:r>
                      <a:endParaRPr lang="tr-TR" sz="1100" b="0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>
                          <a:effectLst/>
                        </a:rPr>
                        <a:t>1.500</a:t>
                      </a:r>
                      <a:endParaRPr lang="tr-TR" sz="1100" b="0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>
                          <a:effectLst/>
                        </a:rPr>
                        <a:t>8.000</a:t>
                      </a:r>
                      <a:endParaRPr lang="tr-TR" sz="1100" b="0" i="0" u="none" strike="noStrike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r-TR" sz="1100" u="none" strike="noStrike" dirty="0">
                          <a:effectLst/>
                        </a:rPr>
                        <a:t>789,30</a:t>
                      </a:r>
                      <a:endParaRPr lang="tr-TR" sz="1100" b="0" i="0" u="none" strike="noStrike" dirty="0"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14744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2016</a:t>
                      </a:r>
                      <a:endParaRPr lang="tr-TR" sz="14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0,088069</a:t>
                      </a:r>
                      <a:endParaRPr lang="tr-TR" sz="14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1.500</a:t>
                      </a:r>
                      <a:endParaRPr lang="tr-TR" sz="12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8.000</a:t>
                      </a:r>
                      <a:endParaRPr lang="tr-TR" sz="12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r-TR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tr-TR" sz="1400" b="1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836,6555</a:t>
                      </a:r>
                      <a:endParaRPr lang="tr-TR" sz="14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 Tur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6" name="Yuvarlatılmış Dikdörtgen 15"/>
          <p:cNvSpPr/>
          <p:nvPr/>
        </p:nvSpPr>
        <p:spPr>
          <a:xfrm>
            <a:off x="567892" y="3831207"/>
            <a:ext cx="2862842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En yüksek Devlet</a:t>
            </a:r>
          </a:p>
          <a:p>
            <a:pPr algn="ctr"/>
            <a:r>
              <a:rPr lang="tr-TR" dirty="0" smtClean="0"/>
              <a:t> memuru brüt aylığı</a:t>
            </a:r>
            <a:endParaRPr lang="tr-TR" dirty="0"/>
          </a:p>
        </p:txBody>
      </p:sp>
      <p:sp>
        <p:nvSpPr>
          <p:cNvPr id="17" name="Yuvarlatılmış Dikdörtgen 16"/>
          <p:cNvSpPr/>
          <p:nvPr/>
        </p:nvSpPr>
        <p:spPr>
          <a:xfrm>
            <a:off x="4099632" y="3831207"/>
            <a:ext cx="3155848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Akademik kadro unvanlarına göre belirlenmiş olan oran</a:t>
            </a:r>
            <a:endParaRPr lang="tr-TR" dirty="0"/>
          </a:p>
        </p:txBody>
      </p:sp>
      <p:sp>
        <p:nvSpPr>
          <p:cNvPr id="18" name="Oval 17"/>
          <p:cNvSpPr/>
          <p:nvPr/>
        </p:nvSpPr>
        <p:spPr>
          <a:xfrm>
            <a:off x="3503231" y="3831207"/>
            <a:ext cx="523903" cy="5064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X</a:t>
            </a:r>
            <a:endParaRPr lang="tr-TR" dirty="0"/>
          </a:p>
        </p:txBody>
      </p:sp>
      <p:sp>
        <p:nvSpPr>
          <p:cNvPr id="19" name="Oval 18"/>
          <p:cNvSpPr/>
          <p:nvPr/>
        </p:nvSpPr>
        <p:spPr>
          <a:xfrm>
            <a:off x="7327978" y="3831207"/>
            <a:ext cx="523903" cy="5064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X</a:t>
            </a:r>
            <a:endParaRPr lang="tr-TR" dirty="0"/>
          </a:p>
        </p:txBody>
      </p:sp>
      <p:sp>
        <p:nvSpPr>
          <p:cNvPr id="20" name="Yuvarlatılmış Dikdörtgen 19"/>
          <p:cNvSpPr/>
          <p:nvPr/>
        </p:nvSpPr>
        <p:spPr>
          <a:xfrm>
            <a:off x="7992013" y="3831207"/>
            <a:ext cx="3155848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(akademik teşvik puanı/100)</a:t>
            </a:r>
            <a:endParaRPr lang="tr-TR" dirty="0"/>
          </a:p>
        </p:txBody>
      </p:sp>
      <p:sp>
        <p:nvSpPr>
          <p:cNvPr id="21" name="Dikdörtgen 20"/>
          <p:cNvSpPr/>
          <p:nvPr/>
        </p:nvSpPr>
        <p:spPr>
          <a:xfrm>
            <a:off x="4115474" y="3282394"/>
            <a:ext cx="3174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Akademik teşvik ödemesi tutarı </a:t>
            </a:r>
            <a:endParaRPr lang="tr-TR" dirty="0"/>
          </a:p>
        </p:txBody>
      </p:sp>
      <p:sp>
        <p:nvSpPr>
          <p:cNvPr id="22" name="Yuvarlatılmış Dikdörtgen 21"/>
          <p:cNvSpPr/>
          <p:nvPr/>
        </p:nvSpPr>
        <p:spPr>
          <a:xfrm>
            <a:off x="477823" y="4802094"/>
            <a:ext cx="2862842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b="1" u="none" strike="noStrike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836,6555</a:t>
            </a:r>
            <a:endParaRPr lang="tr-TR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23" name="Aşağı Ok 22"/>
          <p:cNvSpPr/>
          <p:nvPr/>
        </p:nvSpPr>
        <p:spPr>
          <a:xfrm>
            <a:off x="1819175" y="4417996"/>
            <a:ext cx="180138" cy="231006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909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Yuvarlatılmış Dikdörtgen 15"/>
          <p:cNvSpPr/>
          <p:nvPr/>
        </p:nvSpPr>
        <p:spPr>
          <a:xfrm>
            <a:off x="567892" y="3831207"/>
            <a:ext cx="2862842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En yüksek Devlet</a:t>
            </a:r>
          </a:p>
          <a:p>
            <a:pPr algn="ctr"/>
            <a:r>
              <a:rPr lang="tr-TR" dirty="0" smtClean="0"/>
              <a:t> memuru brüt aylığı</a:t>
            </a:r>
            <a:endParaRPr lang="tr-TR" dirty="0"/>
          </a:p>
        </p:txBody>
      </p:sp>
      <p:sp>
        <p:nvSpPr>
          <p:cNvPr id="17" name="Yuvarlatılmış Dikdörtgen 16"/>
          <p:cNvSpPr/>
          <p:nvPr/>
        </p:nvSpPr>
        <p:spPr>
          <a:xfrm>
            <a:off x="4099632" y="3831207"/>
            <a:ext cx="3155848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Akademik kadro unvanlarına göre belirlenmiş olan oran</a:t>
            </a:r>
            <a:endParaRPr lang="tr-TR" dirty="0"/>
          </a:p>
        </p:txBody>
      </p:sp>
      <p:sp>
        <p:nvSpPr>
          <p:cNvPr id="18" name="Oval 17"/>
          <p:cNvSpPr/>
          <p:nvPr/>
        </p:nvSpPr>
        <p:spPr>
          <a:xfrm>
            <a:off x="3503231" y="3831207"/>
            <a:ext cx="523903" cy="5064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X</a:t>
            </a:r>
            <a:endParaRPr lang="tr-TR" dirty="0"/>
          </a:p>
        </p:txBody>
      </p:sp>
      <p:sp>
        <p:nvSpPr>
          <p:cNvPr id="19" name="Oval 18"/>
          <p:cNvSpPr/>
          <p:nvPr/>
        </p:nvSpPr>
        <p:spPr>
          <a:xfrm>
            <a:off x="7327978" y="3831207"/>
            <a:ext cx="523903" cy="5064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X</a:t>
            </a:r>
            <a:endParaRPr lang="tr-TR" dirty="0"/>
          </a:p>
        </p:txBody>
      </p:sp>
      <p:sp>
        <p:nvSpPr>
          <p:cNvPr id="20" name="Yuvarlatılmış Dikdörtgen 19"/>
          <p:cNvSpPr/>
          <p:nvPr/>
        </p:nvSpPr>
        <p:spPr>
          <a:xfrm>
            <a:off x="7992013" y="3831207"/>
            <a:ext cx="3155848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(akademik teşvik puanı/100)</a:t>
            </a:r>
            <a:endParaRPr lang="tr-TR" dirty="0"/>
          </a:p>
        </p:txBody>
      </p:sp>
      <p:sp>
        <p:nvSpPr>
          <p:cNvPr id="21" name="Dikdörtgen 20"/>
          <p:cNvSpPr/>
          <p:nvPr/>
        </p:nvSpPr>
        <p:spPr>
          <a:xfrm>
            <a:off x="4115474" y="3282394"/>
            <a:ext cx="3174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Akademik teşvik ödemesi tutarı </a:t>
            </a:r>
            <a:endParaRPr lang="tr-TR" dirty="0"/>
          </a:p>
        </p:txBody>
      </p:sp>
      <p:sp>
        <p:nvSpPr>
          <p:cNvPr id="22" name="Yuvarlatılmış Dikdörtgen 21"/>
          <p:cNvSpPr/>
          <p:nvPr/>
        </p:nvSpPr>
        <p:spPr>
          <a:xfrm>
            <a:off x="477823" y="4802094"/>
            <a:ext cx="2862842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b="1" u="none" strike="noStrike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836,66</a:t>
            </a:r>
            <a:endParaRPr lang="tr-TR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23" name="Aşağı Ok 22"/>
          <p:cNvSpPr/>
          <p:nvPr/>
        </p:nvSpPr>
        <p:spPr>
          <a:xfrm>
            <a:off x="1819175" y="4417996"/>
            <a:ext cx="180138" cy="231006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585652"/>
              </p:ext>
            </p:extLst>
          </p:nvPr>
        </p:nvGraphicFramePr>
        <p:xfrm>
          <a:off x="477823" y="823046"/>
          <a:ext cx="3807060" cy="22685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9410"/>
                <a:gridCol w="2125241"/>
                <a:gridCol w="802409"/>
              </a:tblGrid>
              <a:tr h="225655">
                <a:tc>
                  <a:txBody>
                    <a:bodyPr/>
                    <a:lstStyle/>
                    <a:p>
                      <a:pPr algn="l" fontAlgn="b"/>
                      <a:endParaRPr lang="tr-TR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u="none" strike="noStrike">
                          <a:effectLst/>
                        </a:rPr>
                        <a:t>Unvan</a:t>
                      </a:r>
                      <a:endParaRPr lang="tr-T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u="none" strike="noStrike" baseline="0" dirty="0" smtClean="0">
                          <a:effectLst/>
                        </a:rPr>
                        <a:t>      </a:t>
                      </a:r>
                      <a:r>
                        <a:rPr lang="tr-TR" sz="1200" u="none" strike="noStrike" dirty="0" smtClean="0">
                          <a:effectLst/>
                        </a:rPr>
                        <a:t>Oran</a:t>
                      </a:r>
                      <a:endParaRPr lang="tr-TR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2024">
                <a:tc rowSpan="3"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>
                          <a:effectLst/>
                        </a:rPr>
                        <a:t>Öğretim Üyesi</a:t>
                      </a:r>
                      <a:endParaRPr lang="tr-TR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u="none" strike="noStrike" dirty="0">
                          <a:effectLst/>
                        </a:rPr>
                        <a:t>PROFESÖR</a:t>
                      </a:r>
                      <a:endParaRPr lang="tr-TR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>
                          <a:effectLst/>
                        </a:rPr>
                        <a:t>100%</a:t>
                      </a:r>
                      <a:endParaRPr lang="tr-T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7818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u="none" strike="noStrike" dirty="0">
                          <a:effectLst/>
                        </a:rPr>
                        <a:t>DOÇENT</a:t>
                      </a:r>
                      <a:endParaRPr lang="tr-TR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>
                          <a:effectLst/>
                        </a:rPr>
                        <a:t>90%</a:t>
                      </a:r>
                      <a:endParaRPr lang="tr-T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8288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u="none" strike="noStrike" dirty="0">
                          <a:effectLst/>
                        </a:rPr>
                        <a:t>YARDIMCI DOÇENT</a:t>
                      </a:r>
                      <a:endParaRPr lang="tr-TR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>
                          <a:effectLst/>
                        </a:rPr>
                        <a:t>80%</a:t>
                      </a:r>
                      <a:endParaRPr lang="tr-T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25655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 dirty="0">
                          <a:effectLst/>
                        </a:rPr>
                        <a:t>Öğretim Elemanı</a:t>
                      </a:r>
                      <a:endParaRPr lang="tr-TR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u="none" strike="noStrike">
                          <a:effectLst/>
                        </a:rPr>
                        <a:t>ARAŞTIRMA GÖREVLİSİ</a:t>
                      </a:r>
                      <a:endParaRPr lang="tr-T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 dirty="0">
                          <a:effectLst/>
                        </a:rPr>
                        <a:t>70%</a:t>
                      </a:r>
                      <a:endParaRPr lang="tr-TR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2565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u="none" strike="noStrike">
                          <a:effectLst/>
                        </a:rPr>
                        <a:t>ÖĞRETİM GÖREVLİSİ</a:t>
                      </a:r>
                      <a:endParaRPr lang="tr-T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2565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u="none" strike="noStrike" dirty="0">
                          <a:effectLst/>
                        </a:rPr>
                        <a:t>OKUTMAN</a:t>
                      </a:r>
                      <a:endParaRPr lang="tr-TR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2565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u="none" strike="noStrike">
                          <a:effectLst/>
                        </a:rPr>
                        <a:t>UZMAN</a:t>
                      </a:r>
                      <a:endParaRPr lang="tr-T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2565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u="none" strike="noStrike" dirty="0">
                          <a:effectLst/>
                        </a:rPr>
                        <a:t>ÇEVİRİCİ</a:t>
                      </a:r>
                      <a:endParaRPr lang="tr-TR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6978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u="none" strike="noStrike" dirty="0">
                          <a:effectLst/>
                        </a:rPr>
                        <a:t>EĞT-ÖĞRT. PLAN.</a:t>
                      </a:r>
                      <a:endParaRPr lang="tr-TR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Dikdörtgen 2"/>
          <p:cNvSpPr/>
          <p:nvPr/>
        </p:nvSpPr>
        <p:spPr>
          <a:xfrm>
            <a:off x="477823" y="446696"/>
            <a:ext cx="5356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dirty="0" smtClean="0"/>
              <a:t>Akademik kadro unvanlarına göre belirlenmiş olan oran</a:t>
            </a:r>
            <a:endParaRPr lang="tr-TR" dirty="0"/>
          </a:p>
        </p:txBody>
      </p:sp>
      <p:sp>
        <p:nvSpPr>
          <p:cNvPr id="24" name="Aşağı Ok 23"/>
          <p:cNvSpPr/>
          <p:nvPr/>
        </p:nvSpPr>
        <p:spPr>
          <a:xfrm>
            <a:off x="5587487" y="4503957"/>
            <a:ext cx="180138" cy="231006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Yuvarlatılmış Dikdörtgen 24"/>
          <p:cNvSpPr/>
          <p:nvPr/>
        </p:nvSpPr>
        <p:spPr>
          <a:xfrm>
            <a:off x="4284883" y="4823993"/>
            <a:ext cx="2914163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b="1" u="none" strike="noStrike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1</a:t>
            </a:r>
            <a:endParaRPr lang="tr-TR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3526256" y="4802094"/>
            <a:ext cx="523903" cy="5064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X</a:t>
            </a:r>
            <a:endParaRPr lang="tr-TR" dirty="0"/>
          </a:p>
        </p:txBody>
      </p:sp>
      <p:sp>
        <p:nvSpPr>
          <p:cNvPr id="27" name="Yuvarlatılmış Dikdörtgen 26"/>
          <p:cNvSpPr/>
          <p:nvPr/>
        </p:nvSpPr>
        <p:spPr>
          <a:xfrm>
            <a:off x="5777920" y="5417543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0,9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881356" y="5419437"/>
            <a:ext cx="8782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u="none" strike="noStrike" dirty="0" smtClean="0">
                <a:effectLst/>
              </a:rPr>
              <a:t>DOÇENT: </a:t>
            </a:r>
            <a:endParaRPr lang="tr-TR" sz="1400" dirty="0"/>
          </a:p>
        </p:txBody>
      </p:sp>
      <p:sp>
        <p:nvSpPr>
          <p:cNvPr id="28" name="Yuvarlatılmış Dikdörtgen 27"/>
          <p:cNvSpPr/>
          <p:nvPr/>
        </p:nvSpPr>
        <p:spPr>
          <a:xfrm>
            <a:off x="5777920" y="5748151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0,8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525225" y="5762994"/>
            <a:ext cx="12555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 smtClean="0"/>
              <a:t>YRD. </a:t>
            </a:r>
            <a:r>
              <a:rPr lang="tr-TR" sz="1400" u="none" strike="noStrike" dirty="0" smtClean="0">
                <a:effectLst/>
              </a:rPr>
              <a:t>DOÇENT: </a:t>
            </a:r>
            <a:endParaRPr lang="tr-TR" sz="1400" dirty="0"/>
          </a:p>
        </p:txBody>
      </p:sp>
      <p:sp>
        <p:nvSpPr>
          <p:cNvPr id="30" name="Dikdörtgen 29"/>
          <p:cNvSpPr/>
          <p:nvPr/>
        </p:nvSpPr>
        <p:spPr>
          <a:xfrm>
            <a:off x="4695401" y="4926672"/>
            <a:ext cx="10468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u="none" strike="noStrike" dirty="0" smtClean="0">
                <a:effectLst/>
              </a:rPr>
              <a:t>PROFESÖR: </a:t>
            </a:r>
            <a:endParaRPr lang="tr-TR" sz="1400" dirty="0"/>
          </a:p>
        </p:txBody>
      </p:sp>
      <p:sp>
        <p:nvSpPr>
          <p:cNvPr id="5" name="Dikdörtgen 4"/>
          <p:cNvSpPr/>
          <p:nvPr/>
        </p:nvSpPr>
        <p:spPr>
          <a:xfrm>
            <a:off x="4135776" y="6045445"/>
            <a:ext cx="14957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tr-TR" sz="1400" u="none" strike="noStrike" dirty="0" smtClean="0">
                <a:effectLst/>
              </a:rPr>
              <a:t>Öğretim Elemanı :</a:t>
            </a:r>
            <a:endParaRPr lang="tr-TR" sz="1400" b="0" i="0" u="none" strike="noStrike" dirty="0">
              <a:effectLst/>
              <a:latin typeface="Arial" panose="020B0604020202020204" pitchFamily="34" charset="0"/>
            </a:endParaRPr>
          </a:p>
        </p:txBody>
      </p:sp>
      <p:sp>
        <p:nvSpPr>
          <p:cNvPr id="31" name="Yuvarlatılmış Dikdörtgen 30"/>
          <p:cNvSpPr/>
          <p:nvPr/>
        </p:nvSpPr>
        <p:spPr>
          <a:xfrm>
            <a:off x="5767625" y="6101676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0,7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38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Oval 18"/>
          <p:cNvSpPr/>
          <p:nvPr/>
        </p:nvSpPr>
        <p:spPr>
          <a:xfrm>
            <a:off x="333444" y="433489"/>
            <a:ext cx="523903" cy="5064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X</a:t>
            </a:r>
            <a:endParaRPr lang="tr-TR" dirty="0"/>
          </a:p>
        </p:txBody>
      </p:sp>
      <p:sp>
        <p:nvSpPr>
          <p:cNvPr id="20" name="Yuvarlatılmış Dikdörtgen 19"/>
          <p:cNvSpPr/>
          <p:nvPr/>
        </p:nvSpPr>
        <p:spPr>
          <a:xfrm>
            <a:off x="997479" y="433489"/>
            <a:ext cx="3155848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(akademik teşvik puanı/100)</a:t>
            </a:r>
            <a:endParaRPr lang="tr-TR" dirty="0"/>
          </a:p>
        </p:txBody>
      </p:sp>
      <p:sp>
        <p:nvSpPr>
          <p:cNvPr id="33" name="Yuvarlatılmış Dikdörtgen 32"/>
          <p:cNvSpPr/>
          <p:nvPr/>
        </p:nvSpPr>
        <p:spPr>
          <a:xfrm>
            <a:off x="876499" y="1184797"/>
            <a:ext cx="3155848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akademik teşvik puanı</a:t>
            </a:r>
            <a:endParaRPr lang="tr-TR" dirty="0"/>
          </a:p>
        </p:txBody>
      </p:sp>
      <p:graphicFrame>
        <p:nvGraphicFramePr>
          <p:cNvPr id="8" name="Tablo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332572"/>
              </p:ext>
            </p:extLst>
          </p:nvPr>
        </p:nvGraphicFramePr>
        <p:xfrm>
          <a:off x="857347" y="1801351"/>
          <a:ext cx="3175000" cy="21621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65400"/>
                <a:gridCol w="609600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tr-TR" sz="1000" u="none" strike="noStrike" dirty="0">
                          <a:effectLst/>
                        </a:rPr>
                        <a:t>Faaliyet</a:t>
                      </a:r>
                      <a:endParaRPr lang="tr-TR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00" u="none" strike="noStrike">
                          <a:effectLst/>
                        </a:rPr>
                        <a:t>Puan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just" fontAlgn="ctr"/>
                      <a:r>
                        <a:rPr lang="tr-TR" sz="1100" u="none" strike="noStrike">
                          <a:effectLst/>
                        </a:rPr>
                        <a:t>(1)</a:t>
                      </a:r>
                      <a:r>
                        <a:rPr lang="tr-TR" sz="700" u="none" strike="noStrike">
                          <a:effectLst/>
                        </a:rPr>
                        <a:t>     </a:t>
                      </a:r>
                      <a:r>
                        <a:rPr lang="tr-TR" sz="1100" u="none" strike="noStrike">
                          <a:effectLst/>
                        </a:rPr>
                        <a:t>PROJE</a:t>
                      </a:r>
                      <a:endParaRPr lang="tr-TR" sz="11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>
                          <a:effectLst/>
                        </a:rPr>
                        <a:t>30</a:t>
                      </a:r>
                      <a:endParaRPr lang="tr-TR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just" fontAlgn="ctr"/>
                      <a:r>
                        <a:rPr lang="tr-TR" sz="1100" u="none" strike="noStrike">
                          <a:effectLst/>
                        </a:rPr>
                        <a:t>(2)</a:t>
                      </a:r>
                      <a:r>
                        <a:rPr lang="tr-TR" sz="700" u="none" strike="noStrike">
                          <a:effectLst/>
                        </a:rPr>
                        <a:t>     </a:t>
                      </a:r>
                      <a:r>
                        <a:rPr lang="tr-TR" sz="1100" u="none" strike="noStrike">
                          <a:effectLst/>
                        </a:rPr>
                        <a:t>ARAŞTIRMA</a:t>
                      </a:r>
                      <a:endParaRPr lang="tr-TR" sz="11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>
                          <a:effectLst/>
                        </a:rPr>
                        <a:t>30</a:t>
                      </a:r>
                      <a:endParaRPr lang="tr-TR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just" fontAlgn="ctr"/>
                      <a:r>
                        <a:rPr lang="tr-TR" sz="1100" u="none" strike="noStrike">
                          <a:effectLst/>
                        </a:rPr>
                        <a:t>(3)</a:t>
                      </a:r>
                      <a:r>
                        <a:rPr lang="tr-TR" sz="700" u="none" strike="noStrike">
                          <a:effectLst/>
                        </a:rPr>
                        <a:t>     </a:t>
                      </a:r>
                      <a:r>
                        <a:rPr lang="tr-TR" sz="1100" u="none" strike="noStrike">
                          <a:effectLst/>
                        </a:rPr>
                        <a:t>YAYIN</a:t>
                      </a:r>
                      <a:endParaRPr lang="tr-TR" sz="11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>
                          <a:effectLst/>
                        </a:rPr>
                        <a:t>30</a:t>
                      </a:r>
                      <a:endParaRPr lang="tr-TR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just" fontAlgn="ctr"/>
                      <a:r>
                        <a:rPr lang="tr-TR" sz="1100" u="none" strike="noStrike">
                          <a:effectLst/>
                        </a:rPr>
                        <a:t>(4)</a:t>
                      </a:r>
                      <a:r>
                        <a:rPr lang="tr-TR" sz="700" u="none" strike="noStrike">
                          <a:effectLst/>
                        </a:rPr>
                        <a:t>     </a:t>
                      </a:r>
                      <a:r>
                        <a:rPr lang="tr-TR" sz="1100" u="none" strike="noStrike">
                          <a:effectLst/>
                        </a:rPr>
                        <a:t>TASARIM</a:t>
                      </a:r>
                      <a:endParaRPr lang="tr-TR" sz="11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>
                          <a:effectLst/>
                        </a:rPr>
                        <a:t>30</a:t>
                      </a:r>
                      <a:endParaRPr lang="tr-TR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just" fontAlgn="ctr"/>
                      <a:r>
                        <a:rPr lang="tr-TR" sz="1100" u="none" strike="noStrike">
                          <a:effectLst/>
                        </a:rPr>
                        <a:t>(5)</a:t>
                      </a:r>
                      <a:r>
                        <a:rPr lang="tr-TR" sz="700" u="none" strike="noStrike">
                          <a:effectLst/>
                        </a:rPr>
                        <a:t>     </a:t>
                      </a:r>
                      <a:r>
                        <a:rPr lang="tr-TR" sz="1100" u="none" strike="noStrike">
                          <a:effectLst/>
                        </a:rPr>
                        <a:t>SERGİ</a:t>
                      </a:r>
                      <a:endParaRPr lang="tr-TR" sz="11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>
                          <a:effectLst/>
                        </a:rPr>
                        <a:t>30</a:t>
                      </a:r>
                      <a:endParaRPr lang="tr-TR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just" fontAlgn="ctr"/>
                      <a:r>
                        <a:rPr lang="tr-TR" sz="1100" u="none" strike="noStrike">
                          <a:effectLst/>
                        </a:rPr>
                        <a:t>(6)</a:t>
                      </a:r>
                      <a:r>
                        <a:rPr lang="tr-TR" sz="700" u="none" strike="noStrike">
                          <a:effectLst/>
                        </a:rPr>
                        <a:t>       </a:t>
                      </a:r>
                      <a:r>
                        <a:rPr lang="tr-TR" sz="1100" u="none" strike="noStrike">
                          <a:effectLst/>
                        </a:rPr>
                        <a:t>PATENT</a:t>
                      </a:r>
                      <a:endParaRPr lang="tr-TR" sz="11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>
                          <a:effectLst/>
                        </a:rPr>
                        <a:t>30</a:t>
                      </a:r>
                      <a:endParaRPr lang="tr-TR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just" fontAlgn="ctr"/>
                      <a:r>
                        <a:rPr lang="tr-TR" sz="1100" u="none" strike="noStrike">
                          <a:effectLst/>
                        </a:rPr>
                        <a:t>(7)</a:t>
                      </a:r>
                      <a:r>
                        <a:rPr lang="tr-TR" sz="700" u="none" strike="noStrike">
                          <a:effectLst/>
                        </a:rPr>
                        <a:t>     </a:t>
                      </a:r>
                      <a:r>
                        <a:rPr lang="tr-TR" sz="1100" u="none" strike="noStrike">
                          <a:effectLst/>
                        </a:rPr>
                        <a:t>ATIF </a:t>
                      </a:r>
                      <a:endParaRPr lang="tr-TR" sz="11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>
                          <a:effectLst/>
                        </a:rPr>
                        <a:t>30</a:t>
                      </a:r>
                      <a:endParaRPr lang="tr-TR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just" fontAlgn="ctr"/>
                      <a:r>
                        <a:rPr lang="tr-TR" sz="1100" u="none" strike="noStrike">
                          <a:effectLst/>
                        </a:rPr>
                        <a:t>(8)</a:t>
                      </a:r>
                      <a:r>
                        <a:rPr lang="tr-TR" sz="700" u="none" strike="noStrike">
                          <a:effectLst/>
                        </a:rPr>
                        <a:t>     </a:t>
                      </a:r>
                      <a:r>
                        <a:rPr lang="tr-TR" sz="1100" u="none" strike="noStrike">
                          <a:effectLst/>
                        </a:rPr>
                        <a:t>TEBLİĞ</a:t>
                      </a:r>
                      <a:endParaRPr lang="tr-TR" sz="11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>
                          <a:effectLst/>
                        </a:rPr>
                        <a:t>30</a:t>
                      </a:r>
                      <a:endParaRPr lang="tr-TR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just" fontAlgn="ctr"/>
                      <a:r>
                        <a:rPr lang="tr-TR" sz="1100" u="none" strike="noStrike">
                          <a:effectLst/>
                        </a:rPr>
                        <a:t>(9)</a:t>
                      </a:r>
                      <a:r>
                        <a:rPr lang="tr-TR" sz="700" u="none" strike="noStrike">
                          <a:effectLst/>
                        </a:rPr>
                        <a:t>     </a:t>
                      </a:r>
                      <a:r>
                        <a:rPr lang="tr-TR" sz="1100" u="none" strike="noStrike">
                          <a:effectLst/>
                        </a:rPr>
                        <a:t>ÖDÜL</a:t>
                      </a:r>
                      <a:endParaRPr lang="tr-TR" sz="11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>
                          <a:effectLst/>
                        </a:rPr>
                        <a:t>30</a:t>
                      </a:r>
                      <a:endParaRPr lang="tr-TR" sz="12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just" fontAlgn="ctr"/>
                      <a:r>
                        <a:rPr lang="tr-TR" sz="1100" u="none" strike="noStrike" dirty="0">
                          <a:effectLst/>
                        </a:rPr>
                        <a:t>Maksimum Toplam</a:t>
                      </a:r>
                      <a:endParaRPr lang="tr-TR" sz="11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 dirty="0">
                          <a:effectLst/>
                        </a:rPr>
                        <a:t>100</a:t>
                      </a:r>
                      <a:endParaRPr lang="tr-TR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Dikdörtgen 8"/>
          <p:cNvSpPr/>
          <p:nvPr/>
        </p:nvSpPr>
        <p:spPr>
          <a:xfrm>
            <a:off x="751970" y="4073666"/>
            <a:ext cx="328037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Akademik teşvik puanı, bu Yönetmeliğin ekinde yer alan Faaliyet ve Puan Tablosu esas alınarak aşağıdaki şekilde hesaplanır.</a:t>
            </a:r>
            <a:endParaRPr lang="tr-T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4281769" y="1184797"/>
            <a:ext cx="485228" cy="405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=</a:t>
            </a:r>
            <a:endParaRPr lang="tr-TR" dirty="0"/>
          </a:p>
        </p:txBody>
      </p:sp>
      <p:sp>
        <p:nvSpPr>
          <p:cNvPr id="39" name="Yuvarlatılmış Dikdörtgen 38"/>
          <p:cNvSpPr/>
          <p:nvPr/>
        </p:nvSpPr>
        <p:spPr>
          <a:xfrm>
            <a:off x="4847133" y="1079388"/>
            <a:ext cx="2274871" cy="591230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Akademik Faaliyet Türü Puanı</a:t>
            </a:r>
            <a:endParaRPr lang="tr-TR" dirty="0"/>
          </a:p>
        </p:txBody>
      </p:sp>
      <p:sp>
        <p:nvSpPr>
          <p:cNvPr id="41" name="Yuvarlatılmış Dikdörtgen 40"/>
          <p:cNvSpPr/>
          <p:nvPr/>
        </p:nvSpPr>
        <p:spPr>
          <a:xfrm>
            <a:off x="7301626" y="1172047"/>
            <a:ext cx="485228" cy="405912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+</a:t>
            </a:r>
            <a:endParaRPr lang="tr-TR" dirty="0"/>
          </a:p>
        </p:txBody>
      </p:sp>
      <p:sp>
        <p:nvSpPr>
          <p:cNvPr id="42" name="Yuvarlatılmış Dikdörtgen 41"/>
          <p:cNvSpPr/>
          <p:nvPr/>
        </p:nvSpPr>
        <p:spPr>
          <a:xfrm>
            <a:off x="7936790" y="1072532"/>
            <a:ext cx="2274871" cy="591230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Akademik Faaliyet Türü Puanı</a:t>
            </a:r>
            <a:endParaRPr lang="tr-TR" dirty="0"/>
          </a:p>
        </p:txBody>
      </p:sp>
      <p:sp>
        <p:nvSpPr>
          <p:cNvPr id="43" name="Yuvarlatılmış Dikdörtgen 42"/>
          <p:cNvSpPr/>
          <p:nvPr/>
        </p:nvSpPr>
        <p:spPr>
          <a:xfrm>
            <a:off x="10510317" y="1184797"/>
            <a:ext cx="485228" cy="405912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+</a:t>
            </a:r>
            <a:endParaRPr lang="tr-TR" dirty="0"/>
          </a:p>
        </p:txBody>
      </p:sp>
      <p:sp>
        <p:nvSpPr>
          <p:cNvPr id="44" name="Yuvarlatılmış Dikdörtgen 43"/>
          <p:cNvSpPr/>
          <p:nvPr/>
        </p:nvSpPr>
        <p:spPr>
          <a:xfrm>
            <a:off x="11264055" y="1049968"/>
            <a:ext cx="640924" cy="591230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tr-TR" dirty="0"/>
          </a:p>
        </p:txBody>
      </p:sp>
      <p:sp>
        <p:nvSpPr>
          <p:cNvPr id="46" name="Yuvarlatılmış Dikdörtgen 45"/>
          <p:cNvSpPr/>
          <p:nvPr/>
        </p:nvSpPr>
        <p:spPr>
          <a:xfrm>
            <a:off x="4847133" y="2198947"/>
            <a:ext cx="2169036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tr-TR" b="1" dirty="0" err="1" smtClean="0">
                <a:solidFill>
                  <a:schemeClr val="accent1">
                    <a:lumMod val="75000"/>
                  </a:schemeClr>
                </a:solidFill>
              </a:rPr>
              <a:t>Max</a:t>
            </a:r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</a:rPr>
              <a:t>) </a:t>
            </a:r>
            <a:r>
              <a:rPr lang="tr-TR" b="1" u="none" strike="noStrike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30</a:t>
            </a:r>
            <a:endParaRPr lang="tr-TR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47" name="Aşağı Ok 46"/>
          <p:cNvSpPr/>
          <p:nvPr/>
        </p:nvSpPr>
        <p:spPr>
          <a:xfrm>
            <a:off x="5861785" y="1801351"/>
            <a:ext cx="180138" cy="231006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Yuvarlatılmış Dikdörtgen 47"/>
          <p:cNvSpPr/>
          <p:nvPr/>
        </p:nvSpPr>
        <p:spPr>
          <a:xfrm>
            <a:off x="8042625" y="2243204"/>
            <a:ext cx="2169036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tr-TR" b="1" dirty="0" err="1" smtClean="0">
                <a:solidFill>
                  <a:schemeClr val="accent1">
                    <a:lumMod val="75000"/>
                  </a:schemeClr>
                </a:solidFill>
              </a:rPr>
              <a:t>Max</a:t>
            </a:r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</a:rPr>
              <a:t>) </a:t>
            </a:r>
            <a:r>
              <a:rPr lang="tr-TR" b="1" u="none" strike="noStrike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30</a:t>
            </a:r>
            <a:endParaRPr lang="tr-TR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49" name="Aşağı Ok 48"/>
          <p:cNvSpPr/>
          <p:nvPr/>
        </p:nvSpPr>
        <p:spPr>
          <a:xfrm>
            <a:off x="9029307" y="1825985"/>
            <a:ext cx="180138" cy="231006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Yuvarlatılmış Dikdörtgen 49"/>
          <p:cNvSpPr/>
          <p:nvPr/>
        </p:nvSpPr>
        <p:spPr>
          <a:xfrm>
            <a:off x="5723702" y="3478019"/>
            <a:ext cx="3814934" cy="147899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akademik teşvik puanı </a:t>
            </a:r>
            <a:r>
              <a:rPr lang="tr-TR" u="none" strike="noStrike" dirty="0" smtClean="0">
                <a:effectLst/>
              </a:rPr>
              <a:t>100 geçemez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097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33" name="Yuvarlatılmış Dikdörtgen 32"/>
          <p:cNvSpPr/>
          <p:nvPr/>
        </p:nvSpPr>
        <p:spPr>
          <a:xfrm>
            <a:off x="356735" y="342394"/>
            <a:ext cx="3155848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Akademik Faaliyet Türü Puanı</a:t>
            </a:r>
            <a:endParaRPr lang="tr-TR" dirty="0"/>
          </a:p>
        </p:txBody>
      </p:sp>
      <p:sp>
        <p:nvSpPr>
          <p:cNvPr id="34" name="Yuvarlatılmış Dikdörtgen 33"/>
          <p:cNvSpPr/>
          <p:nvPr/>
        </p:nvSpPr>
        <p:spPr>
          <a:xfrm>
            <a:off x="5634147" y="3405602"/>
            <a:ext cx="1590915" cy="643556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Times New Roman" panose="02020603050405020304" pitchFamily="18" charset="0"/>
              </a:rPr>
              <a:t>Faaliyet Puan Tablosu oranı</a:t>
            </a:r>
            <a:endParaRPr lang="tr-TR" dirty="0"/>
          </a:p>
        </p:txBody>
      </p:sp>
      <p:sp>
        <p:nvSpPr>
          <p:cNvPr id="35" name="Oval 34"/>
          <p:cNvSpPr/>
          <p:nvPr/>
        </p:nvSpPr>
        <p:spPr>
          <a:xfrm>
            <a:off x="4979339" y="3461226"/>
            <a:ext cx="523903" cy="5064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X</a:t>
            </a:r>
            <a:endParaRPr lang="tr-TR" dirty="0"/>
          </a:p>
        </p:txBody>
      </p:sp>
      <p:sp>
        <p:nvSpPr>
          <p:cNvPr id="36" name="Yuvarlatılmış Dikdörtgen 35"/>
          <p:cNvSpPr/>
          <p:nvPr/>
        </p:nvSpPr>
        <p:spPr>
          <a:xfrm>
            <a:off x="10316918" y="3496399"/>
            <a:ext cx="701396" cy="433016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30</a:t>
            </a:r>
            <a:endParaRPr lang="tr-TR" dirty="0"/>
          </a:p>
        </p:txBody>
      </p:sp>
      <p:sp>
        <p:nvSpPr>
          <p:cNvPr id="11" name="Yuvarlatılmış Dikdörtgen 10"/>
          <p:cNvSpPr/>
          <p:nvPr/>
        </p:nvSpPr>
        <p:spPr>
          <a:xfrm>
            <a:off x="2519473" y="3526830"/>
            <a:ext cx="485228" cy="40591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=</a:t>
            </a:r>
            <a:endParaRPr lang="tr-TR" dirty="0"/>
          </a:p>
        </p:txBody>
      </p:sp>
      <p:sp>
        <p:nvSpPr>
          <p:cNvPr id="37" name="Yuvarlatılmış Dikdörtgen 36"/>
          <p:cNvSpPr/>
          <p:nvPr/>
        </p:nvSpPr>
        <p:spPr>
          <a:xfrm>
            <a:off x="151036" y="3462568"/>
            <a:ext cx="2178275" cy="569437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Alt Faaliyet Türü Puanı</a:t>
            </a:r>
            <a:endParaRPr lang="tr-TR" dirty="0"/>
          </a:p>
        </p:txBody>
      </p:sp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339854"/>
              </p:ext>
            </p:extLst>
          </p:nvPr>
        </p:nvGraphicFramePr>
        <p:xfrm>
          <a:off x="365800" y="1030725"/>
          <a:ext cx="4241800" cy="16497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/>
                <a:gridCol w="1841500"/>
                <a:gridCol w="1790700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tr-TR" sz="1000" u="none" strike="noStrike" dirty="0">
                          <a:effectLst/>
                        </a:rPr>
                        <a:t> </a:t>
                      </a:r>
                      <a:endParaRPr lang="tr-TR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000" u="none" strike="noStrike">
                          <a:effectLst/>
                        </a:rPr>
                        <a:t>UNVAN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b="1" u="none" strike="noStrike" dirty="0">
                          <a:effectLst/>
                        </a:rPr>
                        <a:t>KADRO UNVAN KATSAYI</a:t>
                      </a:r>
                      <a:endParaRPr lang="tr-TR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tr-TR" sz="1000" u="none" strike="noStrike">
                          <a:effectLst/>
                        </a:rPr>
                        <a:t>1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000" u="none" strike="noStrike">
                          <a:effectLst/>
                        </a:rPr>
                        <a:t>PROFESÖR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00" u="none" strike="noStrike">
                          <a:effectLst/>
                        </a:rPr>
                        <a:t>1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tr-TR" sz="1000" u="none" strike="noStrike">
                          <a:effectLst/>
                        </a:rPr>
                        <a:t>2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000" u="none" strike="noStrike">
                          <a:effectLst/>
                        </a:rPr>
                        <a:t>DOÇENT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00" u="none" strike="noStrike">
                          <a:effectLst/>
                        </a:rPr>
                        <a:t>1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tr-TR" sz="1000" u="none" strike="noStrike">
                          <a:effectLst/>
                        </a:rPr>
                        <a:t>3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000" u="none" strike="noStrike">
                          <a:effectLst/>
                        </a:rPr>
                        <a:t>YARDIMCI DOÇENT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00" u="none" strike="noStrike" dirty="0">
                          <a:effectLst/>
                        </a:rPr>
                        <a:t>1,5</a:t>
                      </a:r>
                      <a:endParaRPr lang="tr-TR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tr-TR" sz="1000" u="none" strike="noStrike">
                          <a:effectLst/>
                        </a:rPr>
                        <a:t>4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000" u="none" strike="noStrike">
                          <a:effectLst/>
                        </a:rPr>
                        <a:t>ARAŞTIRMA GÖREVLİSİ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00" u="none" strike="noStrike">
                          <a:effectLst/>
                        </a:rPr>
                        <a:t>2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tr-TR" sz="1000" u="none" strike="noStrike">
                          <a:effectLst/>
                        </a:rPr>
                        <a:t>5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000" u="none" strike="noStrike">
                          <a:effectLst/>
                        </a:rPr>
                        <a:t>ÖĞRETİM GÖREVLİSİ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00" u="none" strike="noStrike">
                          <a:effectLst/>
                        </a:rPr>
                        <a:t>2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tr-TR" sz="1000" u="none" strike="noStrike">
                          <a:effectLst/>
                        </a:rPr>
                        <a:t>6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000" u="none" strike="noStrike">
                          <a:effectLst/>
                        </a:rPr>
                        <a:t>OKUTMAN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00" u="none" strike="noStrike">
                          <a:effectLst/>
                        </a:rPr>
                        <a:t>2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tr-TR" sz="1000" u="none" strike="noStrike">
                          <a:effectLst/>
                        </a:rPr>
                        <a:t>7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000" u="none" strike="noStrike">
                          <a:effectLst/>
                        </a:rPr>
                        <a:t>UZMAN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00" u="none" strike="noStrike">
                          <a:effectLst/>
                        </a:rPr>
                        <a:t>1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tr-TR" sz="1000" u="none" strike="noStrike">
                          <a:effectLst/>
                        </a:rPr>
                        <a:t>8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000" u="none" strike="noStrike">
                          <a:effectLst/>
                        </a:rPr>
                        <a:t>EĞT-ÖĞRT. PLAN.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00" u="none" strike="noStrike">
                          <a:effectLst/>
                        </a:rPr>
                        <a:t>1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tr-TR" sz="1000" u="none" strike="noStrike">
                          <a:effectLst/>
                        </a:rPr>
                        <a:t>9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000" u="none" strike="noStrike">
                          <a:effectLst/>
                        </a:rPr>
                        <a:t>ÇEVİRİCİ</a:t>
                      </a:r>
                      <a:endParaRPr lang="tr-T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00" u="none" strike="noStrike" dirty="0">
                          <a:effectLst/>
                        </a:rPr>
                        <a:t>1</a:t>
                      </a:r>
                      <a:endParaRPr lang="tr-TR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23" name="Yuvarlatılmış Dikdörtgen 22"/>
          <p:cNvSpPr/>
          <p:nvPr/>
        </p:nvSpPr>
        <p:spPr>
          <a:xfrm>
            <a:off x="3187984" y="3502419"/>
            <a:ext cx="1608072" cy="529586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"/>
            <a:r>
              <a:rPr lang="tr-TR" sz="1400" b="1" u="none" strike="noStrike" dirty="0" smtClean="0">
                <a:effectLst/>
              </a:rPr>
              <a:t>KADRO UNVAN KATSAYI</a:t>
            </a:r>
            <a:endParaRPr lang="tr-TR" sz="1400" b="1" i="0" u="none" strike="noStrike" dirty="0">
              <a:effectLst/>
              <a:latin typeface="Arial" panose="020B0604020202020204" pitchFamily="34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778950" y="4254390"/>
            <a:ext cx="14810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u="none" strike="noStrike" dirty="0" smtClean="0">
                <a:effectLst/>
              </a:rPr>
              <a:t>Profesör, Doçent: </a:t>
            </a:r>
            <a:endParaRPr lang="tr-TR" sz="1400" dirty="0"/>
          </a:p>
        </p:txBody>
      </p:sp>
      <p:sp>
        <p:nvSpPr>
          <p:cNvPr id="25" name="Yuvarlatılmış Dikdörtgen 24"/>
          <p:cNvSpPr/>
          <p:nvPr/>
        </p:nvSpPr>
        <p:spPr>
          <a:xfrm>
            <a:off x="3244370" y="4612460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1,5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991675" y="4617678"/>
            <a:ext cx="11164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 smtClean="0"/>
              <a:t>Yrd. Doçent</a:t>
            </a:r>
            <a:r>
              <a:rPr lang="tr-TR" sz="1400" u="none" strike="noStrike" dirty="0" smtClean="0">
                <a:effectLst/>
              </a:rPr>
              <a:t>: </a:t>
            </a:r>
            <a:endParaRPr lang="tr-TR" sz="1400" dirty="0"/>
          </a:p>
        </p:txBody>
      </p:sp>
      <p:sp>
        <p:nvSpPr>
          <p:cNvPr id="27" name="Dikdörtgen 26"/>
          <p:cNvSpPr/>
          <p:nvPr/>
        </p:nvSpPr>
        <p:spPr>
          <a:xfrm>
            <a:off x="1488074" y="4946552"/>
            <a:ext cx="1620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tr-TR" sz="1400" u="none" strike="noStrike" dirty="0" smtClean="0">
                <a:effectLst/>
              </a:rPr>
              <a:t>Araştırma Görevlisi:</a:t>
            </a:r>
            <a:endParaRPr lang="tr-TR" sz="1400" b="0" i="0" u="none" strike="noStrike" dirty="0">
              <a:effectLst/>
              <a:latin typeface="Arial" panose="020B0604020202020204" pitchFamily="34" charset="0"/>
            </a:endParaRPr>
          </a:p>
        </p:txBody>
      </p:sp>
      <p:sp>
        <p:nvSpPr>
          <p:cNvPr id="28" name="Yuvarlatılmış Dikdörtgen 27"/>
          <p:cNvSpPr/>
          <p:nvPr/>
        </p:nvSpPr>
        <p:spPr>
          <a:xfrm>
            <a:off x="3244370" y="4971722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29" name="Yuvarlatılmış Dikdörtgen 28"/>
          <p:cNvSpPr/>
          <p:nvPr/>
        </p:nvSpPr>
        <p:spPr>
          <a:xfrm>
            <a:off x="3259996" y="4227421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545431" y="5312821"/>
            <a:ext cx="1505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tr-TR" sz="1400" u="none" strike="noStrike" dirty="0" smtClean="0">
                <a:effectLst/>
              </a:rPr>
              <a:t>Öğretim Görevlisi:</a:t>
            </a:r>
            <a:endParaRPr lang="tr-TR" sz="1400" b="0" i="0" u="none" strike="noStrike" dirty="0">
              <a:effectLst/>
              <a:latin typeface="Arial" panose="020B0604020202020204" pitchFamily="34" charset="0"/>
            </a:endParaRPr>
          </a:p>
        </p:txBody>
      </p:sp>
      <p:sp>
        <p:nvSpPr>
          <p:cNvPr id="31" name="Yuvarlatılmış Dikdörtgen 30"/>
          <p:cNvSpPr/>
          <p:nvPr/>
        </p:nvSpPr>
        <p:spPr>
          <a:xfrm>
            <a:off x="3244370" y="5337991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031012" y="5687625"/>
            <a:ext cx="9501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tr-TR" sz="1400" u="none" strike="noStrike" dirty="0" smtClean="0">
                <a:effectLst/>
              </a:rPr>
              <a:t>Okutman: </a:t>
            </a:r>
            <a:endParaRPr lang="tr-TR" sz="1400" b="0" i="0" u="none" strike="noStrike" dirty="0">
              <a:effectLst/>
              <a:latin typeface="Arial" panose="020B0604020202020204" pitchFamily="34" charset="0"/>
            </a:endParaRPr>
          </a:p>
        </p:txBody>
      </p:sp>
      <p:sp>
        <p:nvSpPr>
          <p:cNvPr id="40" name="Yuvarlatılmış Dikdörtgen 39"/>
          <p:cNvSpPr/>
          <p:nvPr/>
        </p:nvSpPr>
        <p:spPr>
          <a:xfrm>
            <a:off x="3244370" y="5704139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706618" y="6086303"/>
            <a:ext cx="24974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u="none" strike="noStrike" dirty="0" smtClean="0">
                <a:effectLst/>
              </a:rPr>
              <a:t>Uzman, Çevirici, </a:t>
            </a:r>
            <a:r>
              <a:rPr lang="tr-TR" sz="1400" u="none" strike="noStrike" dirty="0" err="1" smtClean="0">
                <a:effectLst/>
              </a:rPr>
              <a:t>Eğt-Öğrt</a:t>
            </a:r>
            <a:r>
              <a:rPr lang="tr-TR" sz="1400" u="none" strike="noStrike" dirty="0" smtClean="0">
                <a:effectLst/>
              </a:rPr>
              <a:t>. Plan: </a:t>
            </a:r>
            <a:endParaRPr lang="tr-TR" sz="1400" dirty="0"/>
          </a:p>
        </p:txBody>
      </p:sp>
      <p:sp>
        <p:nvSpPr>
          <p:cNvPr id="47" name="Yuvarlatılmış Dikdörtgen 46"/>
          <p:cNvSpPr/>
          <p:nvPr/>
        </p:nvSpPr>
        <p:spPr>
          <a:xfrm>
            <a:off x="3259996" y="6088589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88935"/>
              </p:ext>
            </p:extLst>
          </p:nvPr>
        </p:nvGraphicFramePr>
        <p:xfrm>
          <a:off x="4935815" y="1130047"/>
          <a:ext cx="6305550" cy="14064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53039"/>
                <a:gridCol w="2753039"/>
                <a:gridCol w="799472"/>
              </a:tblGrid>
              <a:tr h="591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ALT FAALİYET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DETAYI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ORAN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(%)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Uluslararası destekli sonuçlandırılmış proje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Dünya Bankası, Avrupa Birliği ve Avrupa Konseyi destekli proje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100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Diğer resmi kurum ve kuruluşlar tarafından destekli proje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85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5640112" y="686728"/>
            <a:ext cx="3568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tr-TR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FAALİYET VE PUAN TABLOSU</a:t>
            </a:r>
            <a:endParaRPr lang="tr-T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7282502" y="3460772"/>
            <a:ext cx="523903" cy="5064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X</a:t>
            </a:r>
            <a:endParaRPr lang="tr-TR" dirty="0"/>
          </a:p>
        </p:txBody>
      </p:sp>
      <p:sp>
        <p:nvSpPr>
          <p:cNvPr id="49" name="Aşağı Ok 48"/>
          <p:cNvSpPr/>
          <p:nvPr/>
        </p:nvSpPr>
        <p:spPr>
          <a:xfrm>
            <a:off x="6297626" y="4238380"/>
            <a:ext cx="180138" cy="231006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Yuvarlatılmış Dikdörtgen 49"/>
          <p:cNvSpPr/>
          <p:nvPr/>
        </p:nvSpPr>
        <p:spPr>
          <a:xfrm>
            <a:off x="5677132" y="4552792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51" name="Yuvarlatılmış Dikdörtgen 50"/>
          <p:cNvSpPr/>
          <p:nvPr/>
        </p:nvSpPr>
        <p:spPr>
          <a:xfrm>
            <a:off x="5677132" y="4883300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0,85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52" name="Yuvarlatılmış Dikdörtgen 51"/>
          <p:cNvSpPr/>
          <p:nvPr/>
        </p:nvSpPr>
        <p:spPr>
          <a:xfrm>
            <a:off x="5677132" y="5260689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..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53" name="Yuvarlatılmış Dikdörtgen 52"/>
          <p:cNvSpPr/>
          <p:nvPr/>
        </p:nvSpPr>
        <p:spPr>
          <a:xfrm>
            <a:off x="5677132" y="5626868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..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54" name="Yuvarlatılmış Dikdörtgen 53"/>
          <p:cNvSpPr/>
          <p:nvPr/>
        </p:nvSpPr>
        <p:spPr>
          <a:xfrm>
            <a:off x="5677132" y="5994482"/>
            <a:ext cx="1421126" cy="28834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tr-TR" sz="1400" b="1" dirty="0" smtClean="0">
                <a:solidFill>
                  <a:schemeClr val="accent1">
                    <a:lumMod val="75000"/>
                  </a:schemeClr>
                </a:solidFill>
              </a:rPr>
              <a:t>..</a:t>
            </a:r>
            <a:endParaRPr lang="tr-TR" sz="1400" b="1" i="0" u="none" strike="noStrike" dirty="0">
              <a:solidFill>
                <a:schemeClr val="accent1">
                  <a:lumMod val="75000"/>
                </a:schemeClr>
              </a:solidFill>
              <a:effectLst/>
              <a:latin typeface="Times New Roman Tur" panose="02020603050405020304" pitchFamily="18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9544122" y="3499409"/>
            <a:ext cx="523903" cy="5064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X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336308" y="4001629"/>
            <a:ext cx="738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75000"/>
                  </a:schemeClr>
                </a:solidFill>
              </a:rPr>
              <a:t>Sabit</a:t>
            </a:r>
            <a:endParaRPr lang="tr-TR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Yuvarlatılmış Dikdörtgen 56"/>
          <p:cNvSpPr/>
          <p:nvPr/>
        </p:nvSpPr>
        <p:spPr>
          <a:xfrm>
            <a:off x="8052299" y="3404713"/>
            <a:ext cx="1223540" cy="643556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Görev</a:t>
            </a:r>
            <a:r>
              <a:rPr lang="tr-TR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kişi sayısı</a:t>
            </a:r>
            <a:endParaRPr lang="tr-TR" dirty="0"/>
          </a:p>
        </p:txBody>
      </p:sp>
      <p:sp>
        <p:nvSpPr>
          <p:cNvPr id="15" name="Dikdörtgen 14"/>
          <p:cNvSpPr/>
          <p:nvPr/>
        </p:nvSpPr>
        <p:spPr>
          <a:xfrm>
            <a:off x="7358442" y="4515765"/>
            <a:ext cx="302883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tr-TR" sz="1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a) Birinci isim için %100’ü,</a:t>
            </a:r>
          </a:p>
          <a:p>
            <a:pPr indent="450215" algn="just">
              <a:spcAft>
                <a:spcPts val="0"/>
              </a:spcAft>
            </a:pPr>
            <a:r>
              <a:rPr lang="tr-TR" sz="1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b) İkinci isim için %75’i,</a:t>
            </a:r>
          </a:p>
          <a:p>
            <a:pPr indent="450215" algn="just">
              <a:spcAft>
                <a:spcPts val="0"/>
              </a:spcAft>
            </a:pPr>
            <a:r>
              <a:rPr lang="tr-TR" sz="1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c) Üçüncü isim için %50’si,</a:t>
            </a:r>
          </a:p>
          <a:p>
            <a:pPr indent="450215" algn="just">
              <a:spcAft>
                <a:spcPts val="0"/>
              </a:spcAft>
            </a:pPr>
            <a:r>
              <a:rPr lang="tr-TR" sz="1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ç) 4 &gt;= isim için “oran</a:t>
            </a:r>
            <a:r>
              <a:rPr lang="tr-TR" sz="11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tr-TR" sz="1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kişi sayısı”</a:t>
            </a:r>
          </a:p>
          <a:p>
            <a:r>
              <a:rPr lang="tr-T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tr-TR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tr-TR" sz="1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d) </a:t>
            </a:r>
            <a:r>
              <a:rPr lang="tr-TR" sz="11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senior</a:t>
            </a:r>
            <a:r>
              <a:rPr lang="tr-TR" sz="1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ve </a:t>
            </a:r>
            <a:r>
              <a:rPr lang="tr-TR" sz="11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correspondence</a:t>
            </a:r>
            <a:r>
              <a:rPr lang="tr-TR" sz="1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tr-TR" sz="11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author</a:t>
            </a:r>
            <a:r>
              <a:rPr lang="tr-TR" sz="1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%90’ı </a:t>
            </a:r>
            <a:endParaRPr lang="tr-TR" sz="1100" dirty="0"/>
          </a:p>
        </p:txBody>
      </p:sp>
      <p:sp>
        <p:nvSpPr>
          <p:cNvPr id="16" name="Dikdörtgen 15"/>
          <p:cNvSpPr/>
          <p:nvPr/>
        </p:nvSpPr>
        <p:spPr>
          <a:xfrm>
            <a:off x="7644398" y="4123587"/>
            <a:ext cx="203934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1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Birden fazla Öğretim Üyes</a:t>
            </a:r>
            <a:r>
              <a:rPr lang="tr-TR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 ile </a:t>
            </a:r>
          </a:p>
        </p:txBody>
      </p:sp>
      <p:sp>
        <p:nvSpPr>
          <p:cNvPr id="58" name="Dikdörtgen 57"/>
          <p:cNvSpPr/>
          <p:nvPr/>
        </p:nvSpPr>
        <p:spPr>
          <a:xfrm>
            <a:off x="7200205" y="4353883"/>
            <a:ext cx="88838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Yayın/Ödül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7361419" y="5423508"/>
            <a:ext cx="4229313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tr-TR" sz="10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a) Yürütücü için %100’ü,</a:t>
            </a:r>
          </a:p>
          <a:p>
            <a:pPr indent="450215" algn="just">
              <a:spcAft>
                <a:spcPts val="0"/>
              </a:spcAft>
            </a:pPr>
            <a:r>
              <a:rPr lang="tr-TR" sz="10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b) Araştırmacı öğretim üyesi için %75’i,</a:t>
            </a:r>
          </a:p>
          <a:p>
            <a:pPr indent="450215" algn="just">
              <a:spcAft>
                <a:spcPts val="0"/>
              </a:spcAft>
            </a:pPr>
            <a:r>
              <a:rPr lang="tr-TR" sz="10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c) Araştırmacı; </a:t>
            </a:r>
          </a:p>
          <a:p>
            <a:pPr lvl="1" indent="450215" algn="just"/>
            <a:r>
              <a:rPr lang="tr-TR" sz="10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araştırma görevlisi, öğretim görevlisi, </a:t>
            </a:r>
          </a:p>
          <a:p>
            <a:pPr lvl="1" indent="450215" algn="just"/>
            <a:r>
              <a:rPr lang="tr-TR" sz="10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okutman ve uzman için %100’ü</a:t>
            </a:r>
          </a:p>
          <a:p>
            <a:pPr indent="450215" algn="just">
              <a:spcAft>
                <a:spcPts val="0"/>
              </a:spcAft>
            </a:pPr>
            <a:r>
              <a:rPr lang="tr-TR" sz="10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ç) Danışman; tüzel kişilerin yürütmüş olduğu projelerde %100’ü</a:t>
            </a:r>
          </a:p>
          <a:p>
            <a:pPr indent="450215" algn="just">
              <a:spcAft>
                <a:spcPts val="0"/>
              </a:spcAft>
            </a:pPr>
            <a:r>
              <a:rPr lang="tr-TR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tr-TR" sz="105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ürütücünün gerçek %50’si,</a:t>
            </a:r>
            <a:endParaRPr lang="tr-TR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7424286" y="5382528"/>
            <a:ext cx="51328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Proje</a:t>
            </a:r>
          </a:p>
        </p:txBody>
      </p:sp>
      <p:sp>
        <p:nvSpPr>
          <p:cNvPr id="61" name="Yuvarlatılmış Dikdörtgen 60"/>
          <p:cNvSpPr/>
          <p:nvPr/>
        </p:nvSpPr>
        <p:spPr>
          <a:xfrm>
            <a:off x="365800" y="2876591"/>
            <a:ext cx="2079160" cy="36359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Akademik Faaliyet Türü Puanı</a:t>
            </a:r>
            <a:endParaRPr lang="tr-TR" sz="1200" dirty="0"/>
          </a:p>
        </p:txBody>
      </p:sp>
      <p:sp>
        <p:nvSpPr>
          <p:cNvPr id="62" name="Yuvarlatılmış Dikdörtgen 61"/>
          <p:cNvSpPr/>
          <p:nvPr/>
        </p:nvSpPr>
        <p:spPr>
          <a:xfrm>
            <a:off x="2554127" y="2890207"/>
            <a:ext cx="427082" cy="31497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=</a:t>
            </a:r>
            <a:endParaRPr lang="tr-TR" dirty="0"/>
          </a:p>
        </p:txBody>
      </p:sp>
      <p:sp>
        <p:nvSpPr>
          <p:cNvPr id="63" name="Yuvarlatılmış Dikdörtgen 62"/>
          <p:cNvSpPr/>
          <p:nvPr/>
        </p:nvSpPr>
        <p:spPr>
          <a:xfrm>
            <a:off x="3107122" y="2882942"/>
            <a:ext cx="1992009" cy="33460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Alt Faaliyet Türü Puanı</a:t>
            </a:r>
            <a:endParaRPr lang="tr-TR" sz="1400" dirty="0"/>
          </a:p>
        </p:txBody>
      </p:sp>
      <p:sp>
        <p:nvSpPr>
          <p:cNvPr id="64" name="Yuvarlatılmış Dikdörtgen 63"/>
          <p:cNvSpPr/>
          <p:nvPr/>
        </p:nvSpPr>
        <p:spPr>
          <a:xfrm>
            <a:off x="5194634" y="2920224"/>
            <a:ext cx="330140" cy="26570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+</a:t>
            </a:r>
            <a:endParaRPr lang="tr-TR" dirty="0"/>
          </a:p>
        </p:txBody>
      </p:sp>
      <p:sp>
        <p:nvSpPr>
          <p:cNvPr id="68" name="Yuvarlatılmış Dikdörtgen 67"/>
          <p:cNvSpPr/>
          <p:nvPr/>
        </p:nvSpPr>
        <p:spPr>
          <a:xfrm>
            <a:off x="7806405" y="2899944"/>
            <a:ext cx="330140" cy="26570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+</a:t>
            </a:r>
            <a:endParaRPr lang="tr-TR" dirty="0"/>
          </a:p>
        </p:txBody>
      </p:sp>
      <p:sp>
        <p:nvSpPr>
          <p:cNvPr id="69" name="Yuvarlatılmış Dikdörtgen 68"/>
          <p:cNvSpPr/>
          <p:nvPr/>
        </p:nvSpPr>
        <p:spPr>
          <a:xfrm>
            <a:off x="5656827" y="2871683"/>
            <a:ext cx="1992009" cy="33460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Alt Faaliyet Türü Puanı</a:t>
            </a:r>
            <a:endParaRPr lang="tr-TR" sz="1400" dirty="0"/>
          </a:p>
        </p:txBody>
      </p:sp>
      <p:sp>
        <p:nvSpPr>
          <p:cNvPr id="70" name="Yuvarlatılmış Dikdörtgen 69"/>
          <p:cNvSpPr/>
          <p:nvPr/>
        </p:nvSpPr>
        <p:spPr>
          <a:xfrm>
            <a:off x="8279834" y="2871683"/>
            <a:ext cx="1992009" cy="33460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…..</a:t>
            </a:r>
            <a:endParaRPr lang="tr-TR" sz="1400" dirty="0"/>
          </a:p>
        </p:txBody>
      </p:sp>
      <p:sp>
        <p:nvSpPr>
          <p:cNvPr id="71" name="Dikdörtgen 70"/>
          <p:cNvSpPr/>
          <p:nvPr/>
        </p:nvSpPr>
        <p:spPr>
          <a:xfrm>
            <a:off x="7424286" y="6596390"/>
            <a:ext cx="15424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Diğer Oran/Kişi Sayısı</a:t>
            </a:r>
          </a:p>
        </p:txBody>
      </p:sp>
    </p:spTree>
    <p:extLst>
      <p:ext uri="{BB962C8B-B14F-4D97-AF65-F5344CB8AC3E}">
        <p14:creationId xmlns:p14="http://schemas.microsoft.com/office/powerpoint/2010/main" val="406539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Yuvarlatılmış Dikdörtgen 32"/>
          <p:cNvSpPr/>
          <p:nvPr/>
        </p:nvSpPr>
        <p:spPr>
          <a:xfrm>
            <a:off x="356735" y="342394"/>
            <a:ext cx="3155848" cy="506414"/>
          </a:xfrm>
          <a:prstGeom prst="round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63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ÖNEMLİ NOKTALAR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699435" y="948045"/>
            <a:ext cx="102059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(4) Birden fazla öğretim elemanıyla yayın yapılması veya ödül alınması halinde faaliyet türü puan teşvik oranlarının belirlenmesinde:</a:t>
            </a:r>
          </a:p>
          <a:p>
            <a:pPr indent="450215" algn="just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a) Birinci isim için %100’ü,</a:t>
            </a:r>
          </a:p>
          <a:p>
            <a:pPr indent="450215" algn="just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b) İkinci isim için %75’i,</a:t>
            </a:r>
          </a:p>
          <a:p>
            <a:pPr indent="450215" algn="just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c) Üçüncü isim için %50’si,</a:t>
            </a:r>
          </a:p>
          <a:p>
            <a:pPr indent="450215" algn="just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ç) Dördüncü ve sonrası (</a:t>
            </a:r>
            <a:r>
              <a:rPr lang="tr-TR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senior</a:t>
            </a:r>
            <a:r>
              <a:rPr lang="tr-TR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ve </a:t>
            </a:r>
            <a:r>
              <a:rPr lang="tr-TR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correspondence</a:t>
            </a:r>
            <a:r>
              <a:rPr lang="tr-TR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tr-TR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author</a:t>
            </a:r>
            <a:r>
              <a:rPr lang="tr-TR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hariç</a:t>
            </a: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isim için “oran</a:t>
            </a:r>
            <a:r>
              <a:rPr lang="tr-TR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kişi sayısı” oranı,</a:t>
            </a:r>
          </a:p>
          <a:p>
            <a:pPr indent="450215" algn="just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d) </a:t>
            </a:r>
            <a:r>
              <a:rPr lang="tr-TR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Senior</a:t>
            </a: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isim (makaledeki son isim) için </a:t>
            </a:r>
            <a:r>
              <a:rPr lang="tr-TR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%90’ı </a:t>
            </a: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(yayının yapıldığı alanda daha önce en az on adet uluslararası yayın yapmış olmak şartıyla),</a:t>
            </a:r>
          </a:p>
          <a:p>
            <a:pPr indent="450215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dikkate alınır.</a:t>
            </a:r>
          </a:p>
          <a:p>
            <a:pPr indent="450215" algn="just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(5) Birden fazla öğretim elemanının görev aldıkları proje faaliyet türü puan teşvik oranlarının belirlenmesinde:    </a:t>
            </a:r>
          </a:p>
          <a:p>
            <a:pPr indent="450215" algn="just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a) Yürütücü için %100’ü,</a:t>
            </a:r>
          </a:p>
          <a:p>
            <a:pPr indent="450215" algn="just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b) Araştırmacı öğretim üyesi için %75’i,</a:t>
            </a:r>
          </a:p>
          <a:p>
            <a:pPr indent="450215" algn="just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c) Araştırmacı; araştırma görevlisi, öğretim görevlisi, okutman ve uzman için %100’ü</a:t>
            </a:r>
          </a:p>
          <a:p>
            <a:pPr indent="450215" algn="just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ç) Danışman; kamu kurum ve kuruluşları ile tüzel kişilerin yürütmüş olduğu projelerde %100’ü, yürütücünün gerçek kişi olduğu projelerde %50’si,</a:t>
            </a:r>
          </a:p>
          <a:p>
            <a:pPr indent="450215"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dikkate alınır.</a:t>
            </a:r>
          </a:p>
          <a:p>
            <a:pPr indent="450215" algn="just">
              <a:spcAft>
                <a:spcPts val="0"/>
              </a:spcAft>
            </a:pPr>
            <a:r>
              <a:rPr lang="tr-TR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(6) Özel bir paylaşım oranı olmayan faaliyetler için “oran/kişi sayısı” oranı dikkate alınır.</a:t>
            </a:r>
            <a:endParaRPr lang="tr-TR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5802429" y="2724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 hangingPunct="0">
              <a:spcAft>
                <a:spcPts val="0"/>
              </a:spcAft>
            </a:pPr>
            <a:r>
              <a:rPr lang="tr-TR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Akademik teşvik ödeneğinin hesaplanması </a:t>
            </a:r>
            <a:endParaRPr lang="tr-TR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tr-TR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MADDE 7- </a:t>
            </a: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(1)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7795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6316" y="1983339"/>
            <a:ext cx="6509184" cy="3738430"/>
          </a:xfrm>
          <a:prstGeom prst="rect">
            <a:avLst/>
          </a:prstGeom>
        </p:spPr>
      </p:pic>
      <p:sp>
        <p:nvSpPr>
          <p:cNvPr id="8" name="Unvan 1"/>
          <p:cNvSpPr>
            <a:spLocks noGrp="1"/>
          </p:cNvSpPr>
          <p:nvPr>
            <p:ph type="ctrTitle"/>
          </p:nvPr>
        </p:nvSpPr>
        <p:spPr>
          <a:xfrm>
            <a:off x="1225616" y="365760"/>
            <a:ext cx="9144000" cy="1440414"/>
          </a:xfrm>
        </p:spPr>
        <p:txBody>
          <a:bodyPr>
            <a:normAutofit/>
          </a:bodyPr>
          <a:lstStyle/>
          <a:p>
            <a:r>
              <a:rPr lang="tr-TR" sz="4800" dirty="0" smtClean="0"/>
              <a:t>Yükseköğretim Kurulu</a:t>
            </a:r>
            <a:br>
              <a:rPr lang="tr-TR" sz="4800" dirty="0" smtClean="0"/>
            </a:br>
            <a:r>
              <a:rPr lang="tr-TR" sz="2800" dirty="0" smtClean="0">
                <a:solidFill>
                  <a:schemeClr val="bg1">
                    <a:lumMod val="65000"/>
                  </a:schemeClr>
                </a:solidFill>
              </a:rPr>
              <a:t>Akademik Özgeçmiş Sistemi</a:t>
            </a:r>
            <a:endParaRPr lang="tr-TR" sz="2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87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10058400" cy="18859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18859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 flipV="1">
            <a:off x="0" y="6785809"/>
            <a:ext cx="12192000" cy="146783"/>
          </a:xfrm>
          <a:prstGeom prst="rect">
            <a:avLst/>
          </a:prstGeom>
          <a:solidFill>
            <a:srgbClr val="FF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1983339"/>
            <a:ext cx="4112493" cy="2361935"/>
          </a:xfrm>
          <a:prstGeom prst="rect">
            <a:avLst/>
          </a:prstGeom>
        </p:spPr>
      </p:pic>
      <p:sp>
        <p:nvSpPr>
          <p:cNvPr id="8" name="Unvan 1"/>
          <p:cNvSpPr>
            <a:spLocks noGrp="1"/>
          </p:cNvSpPr>
          <p:nvPr>
            <p:ph type="ctrTitle"/>
          </p:nvPr>
        </p:nvSpPr>
        <p:spPr>
          <a:xfrm>
            <a:off x="1225616" y="365760"/>
            <a:ext cx="9144000" cy="1440414"/>
          </a:xfrm>
        </p:spPr>
        <p:txBody>
          <a:bodyPr>
            <a:normAutofit/>
          </a:bodyPr>
          <a:lstStyle/>
          <a:p>
            <a:r>
              <a:rPr lang="tr-TR" sz="4800" dirty="0" smtClean="0"/>
              <a:t>Yükseköğretim Kurulu</a:t>
            </a:r>
            <a:br>
              <a:rPr lang="tr-TR" sz="4800" dirty="0" smtClean="0"/>
            </a:br>
            <a:r>
              <a:rPr lang="tr-TR" sz="2800" dirty="0" smtClean="0">
                <a:solidFill>
                  <a:schemeClr val="bg1">
                    <a:lumMod val="65000"/>
                  </a:schemeClr>
                </a:solidFill>
              </a:rPr>
              <a:t>Akademik Özgeçmiş Sistemi</a:t>
            </a:r>
            <a:endParaRPr lang="tr-TR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766813" y="210220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/>
              <a:t>İlk özgeçmiş uygulaması 2008-2009 yılları arasında faaliyete geçmiş ve akademisyenlere ait özgeçmiş bilgilerini toplamaya başlamıştır.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66813" y="316403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/>
              <a:t>2012-2013 yılları arasında uygulamanın  kapsamlı ve gelişmiş yeni versiyonu kullanıcılara sunulmuştur.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766813" y="419009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/>
              <a:t>15/4/2014 tarihinden itibaren ise uygulama Doçentlik Başvuru sistemi içinde modüler olarak kullanılmaya başlanmıştır.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020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966</Words>
  <Application>Microsoft Office PowerPoint</Application>
  <PresentationFormat>Geniş ekran</PresentationFormat>
  <Paragraphs>294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Times New Roman Tur</vt:lpstr>
      <vt:lpstr>Office Teması</vt:lpstr>
      <vt:lpstr>Yükseköğretim Kurulu Bilgi İşlem Daire Başkanlığı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Yükseköğretim Kurulu Akademik Özgeçmiş Sistemi</vt:lpstr>
      <vt:lpstr>Yükseköğretim Kurulu Akademik Özgeçmiş Sistemi</vt:lpstr>
      <vt:lpstr>Yükseköğretim Kurulu Akademik Özgeçmiş Sistemi</vt:lpstr>
      <vt:lpstr>PowerPoint Sunusu</vt:lpstr>
      <vt:lpstr>Yükseköğretim Kurulu Akademik Özgeçmiş Sistemi</vt:lpstr>
      <vt:lpstr>Başvuru İşlemleri</vt:lpstr>
      <vt:lpstr>Başvuru İşlemleri</vt:lpstr>
      <vt:lpstr>Başvuru İşlemleri</vt:lpstr>
      <vt:lpstr>Başvuru İşlemleri</vt:lpstr>
      <vt:lpstr>Yükseköğretim Kurulu Bilgi İşlem Daire Başkanlığı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Yükseköğretim Kurulu Bilgi İşlem Daire Başkanlığı</dc:title>
  <dc:creator>Mustafa IŞIK</dc:creator>
  <cp:lastModifiedBy>ZERRIN EKIZ</cp:lastModifiedBy>
  <cp:revision>22</cp:revision>
  <dcterms:created xsi:type="dcterms:W3CDTF">2015-12-30T07:44:15Z</dcterms:created>
  <dcterms:modified xsi:type="dcterms:W3CDTF">2016-01-04T09:49:36Z</dcterms:modified>
</cp:coreProperties>
</file>